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39"/>
  </p:notesMasterIdLst>
  <p:handoutMasterIdLst>
    <p:handoutMasterId r:id="rId40"/>
  </p:handoutMasterIdLst>
  <p:sldIdLst>
    <p:sldId id="256" r:id="rId5"/>
    <p:sldId id="284" r:id="rId6"/>
    <p:sldId id="299" r:id="rId7"/>
    <p:sldId id="285" r:id="rId8"/>
    <p:sldId id="280" r:id="rId9"/>
    <p:sldId id="295" r:id="rId10"/>
    <p:sldId id="302" r:id="rId11"/>
    <p:sldId id="287" r:id="rId12"/>
    <p:sldId id="283" r:id="rId13"/>
    <p:sldId id="292" r:id="rId14"/>
    <p:sldId id="281" r:id="rId15"/>
    <p:sldId id="289" r:id="rId16"/>
    <p:sldId id="288" r:id="rId17"/>
    <p:sldId id="282" r:id="rId18"/>
    <p:sldId id="293" r:id="rId19"/>
    <p:sldId id="298" r:id="rId20"/>
    <p:sldId id="296" r:id="rId21"/>
    <p:sldId id="297" r:id="rId22"/>
    <p:sldId id="301" r:id="rId23"/>
    <p:sldId id="304" r:id="rId24"/>
    <p:sldId id="306" r:id="rId25"/>
    <p:sldId id="308" r:id="rId26"/>
    <p:sldId id="307" r:id="rId27"/>
    <p:sldId id="309" r:id="rId28"/>
    <p:sldId id="305" r:id="rId29"/>
    <p:sldId id="310" r:id="rId30"/>
    <p:sldId id="311" r:id="rId31"/>
    <p:sldId id="286" r:id="rId32"/>
    <p:sldId id="290" r:id="rId33"/>
    <p:sldId id="291" r:id="rId34"/>
    <p:sldId id="313" r:id="rId35"/>
    <p:sldId id="312" r:id="rId36"/>
    <p:sldId id="303" r:id="rId37"/>
    <p:sldId id="274" r:id="rId38"/>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15F90E1E-70CD-49E3-A931-A125847BD764}">
          <p14:sldIdLst>
            <p14:sldId id="256"/>
            <p14:sldId id="284"/>
            <p14:sldId id="299"/>
            <p14:sldId id="285"/>
            <p14:sldId id="280"/>
            <p14:sldId id="295"/>
            <p14:sldId id="302"/>
            <p14:sldId id="287"/>
            <p14:sldId id="283"/>
            <p14:sldId id="292"/>
            <p14:sldId id="281"/>
            <p14:sldId id="289"/>
            <p14:sldId id="288"/>
            <p14:sldId id="282"/>
            <p14:sldId id="293"/>
            <p14:sldId id="298"/>
            <p14:sldId id="296"/>
            <p14:sldId id="297"/>
            <p14:sldId id="301"/>
            <p14:sldId id="304"/>
            <p14:sldId id="306"/>
            <p14:sldId id="308"/>
            <p14:sldId id="307"/>
            <p14:sldId id="309"/>
            <p14:sldId id="305"/>
            <p14:sldId id="310"/>
            <p14:sldId id="311"/>
            <p14:sldId id="286"/>
            <p14:sldId id="290"/>
            <p14:sldId id="291"/>
            <p14:sldId id="313"/>
            <p14:sldId id="312"/>
            <p14:sldId id="303"/>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Yaza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D67B6-6CAC-4E87-A563-ABCCEB7E4E34}" v="333" dt="2019-10-15T01:54:18.5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snapToObjects="1">
      <p:cViewPr varScale="1">
        <p:scale>
          <a:sx n="85" d="100"/>
          <a:sy n="85" d="100"/>
        </p:scale>
        <p:origin x="590" y="4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6" d="100"/>
          <a:sy n="76" d="100"/>
        </p:scale>
        <p:origin x="406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10-14T21:16:19.466" idx="2">
    <p:pos x="3005" y="2414"/>
    <p:text>Üçüncü Kırılma: 1998 yılında Yann LeCun, gradyan temelli yaklaşımla evrişimsel sinir ağlarını (convolutional neural network-CNN) kullanmıştır ve kendi ağ yapısına da LeNet adını verilmiştir. 0–9 arasındaki rakamları öğrenerek sınıflandıran model, sistemin bunlardan herhangi biriyle karşılaşması durumunda hangi sayı olduğunun ihtimallerini kullanıcıya sunmaktadır. İnsanın 0.1 saniyede yapabildiği her şeyi çok katmanlı büyük bir ağın da yapabileceği fikriyle Yann LeCun, -aşağıda karikatürize edildiği gibi- ‘makinelere öğretmeye’ başlamaktadır.</p:text>
    <p:extLst>
      <p:ext uri="{C676402C-5697-4E1C-873F-D02D1690AC5C}">
        <p15:threadingInfo xmlns:p15="http://schemas.microsoft.com/office/powerpoint/2012/main" timeZoneBias="-180"/>
      </p:ext>
    </p:extLst>
  </p:cm>
  <p:cm authorId="2" dt="2019-10-14T21:19:06.674" idx="4">
    <p:pos x="2962" y="2802"/>
    <p:text>ImageNet, 22 bin farklı kategoriye sahip ve 15 milyon farklı görüntü etiketlenerek elde edilen büyük bir veri setidir. Artık bir çok bilim insanı ve araştırmacı için düzenli bir veri seti var.</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DDA460E7-A664-49E3-B5EA-3F09BC20E5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6CFAACAF-0F46-403D-BBE8-720D37FF7F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27667-3650-419D-AA20-8714E12C9C3C}" type="datetime1">
              <a:rPr lang="tr-TR" smtClean="0"/>
              <a:t>30.10.2019</a:t>
            </a:fld>
            <a:endParaRPr lang="tr-TR" dirty="0"/>
          </a:p>
        </p:txBody>
      </p:sp>
      <p:sp>
        <p:nvSpPr>
          <p:cNvPr id="4" name="Alt Bilgi Yer Tutucusu 3">
            <a:extLst>
              <a:ext uri="{FF2B5EF4-FFF2-40B4-BE49-F238E27FC236}">
                <a16:creationId xmlns:a16="http://schemas.microsoft.com/office/drawing/2014/main" id="{CA6DBCA5-0586-4033-B589-9511260D94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B34F21FB-2EB9-4D6F-B418-F212B4E6D4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342954-4CCE-4109-A97D-EC56DC4CAA99}" type="slidenum">
              <a:rPr lang="tr-TR" smtClean="0"/>
              <a:t>‹#›</a:t>
            </a:fld>
            <a:endParaRPr lang="tr-TR"/>
          </a:p>
        </p:txBody>
      </p:sp>
    </p:spTree>
    <p:extLst>
      <p:ext uri="{BB962C8B-B14F-4D97-AF65-F5344CB8AC3E}">
        <p14:creationId xmlns:p14="http://schemas.microsoft.com/office/powerpoint/2010/main" val="2753832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noProof="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32843-7F2A-4030-B510-4CACAE9ACA32}" type="datetime1">
              <a:rPr lang="tr-TR" noProof="0" smtClean="0"/>
              <a:pPr/>
              <a:t>30.10.2019</a:t>
            </a:fld>
            <a:endParaRPr lang="tr-TR" noProof="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noProof="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noProof="0"/>
              <a:t>Asıl metin stillerini düzenle</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135D-5D5A-42FB-B1E9-F217A5CF7350}" type="slidenum">
              <a:rPr lang="tr-TR" noProof="0" smtClean="0"/>
              <a:t>‹#›</a:t>
            </a:fld>
            <a:endParaRPr lang="tr-TR" noProof="0"/>
          </a:p>
        </p:txBody>
      </p:sp>
    </p:spTree>
    <p:extLst>
      <p:ext uri="{BB962C8B-B14F-4D97-AF65-F5344CB8AC3E}">
        <p14:creationId xmlns:p14="http://schemas.microsoft.com/office/powerpoint/2010/main" val="2273764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D4D7135D-5D5A-42FB-B1E9-F217A5CF7350}" type="slidenum">
              <a:rPr lang="tr-TR" smtClean="0"/>
              <a:t>1</a:t>
            </a:fld>
            <a:endParaRPr lang="tr-TR"/>
          </a:p>
        </p:txBody>
      </p:sp>
    </p:spTree>
    <p:extLst>
      <p:ext uri="{BB962C8B-B14F-4D97-AF65-F5344CB8AC3E}">
        <p14:creationId xmlns:p14="http://schemas.microsoft.com/office/powerpoint/2010/main" val="52956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D4D7135D-5D5A-42FB-B1E9-F217A5CF7350}" type="slidenum">
              <a:rPr lang="tr-TR" smtClean="0"/>
              <a:t>34</a:t>
            </a:fld>
            <a:endParaRPr lang="tr-TR"/>
          </a:p>
        </p:txBody>
      </p:sp>
    </p:spTree>
    <p:extLst>
      <p:ext uri="{BB962C8B-B14F-4D97-AF65-F5344CB8AC3E}">
        <p14:creationId xmlns:p14="http://schemas.microsoft.com/office/powerpoint/2010/main" val="784095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3">
        <a:schemeClr val="bg2"/>
      </p:bgRef>
    </p:bg>
    <p:spTree>
      <p:nvGrpSpPr>
        <p:cNvPr id="1" name=""/>
        <p:cNvGrpSpPr/>
        <p:nvPr/>
      </p:nvGrpSpPr>
      <p:grpSpPr>
        <a:xfrm>
          <a:off x="0" y="0"/>
          <a:ext cx="0" cy="0"/>
          <a:chOff x="0" y="0"/>
          <a:chExt cx="0" cy="0"/>
        </a:xfrm>
      </p:grpSpPr>
      <p:pic>
        <p:nvPicPr>
          <p:cNvPr id="7" name="Resim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tr-TR" noProof="0"/>
              <a:t>Asıl alt başlık stilini düzenlemek için tıklatın</a:t>
            </a:r>
          </a:p>
        </p:txBody>
      </p:sp>
      <p:sp>
        <p:nvSpPr>
          <p:cNvPr id="4" name="Tarih Yer Tutucusu 3"/>
          <p:cNvSpPr>
            <a:spLocks noGrp="1"/>
          </p:cNvSpPr>
          <p:nvPr>
            <p:ph type="dt" sz="half" idx="10"/>
          </p:nvPr>
        </p:nvSpPr>
        <p:spPr>
          <a:xfrm>
            <a:off x="8932558" y="5870575"/>
            <a:ext cx="1600200" cy="377825"/>
          </a:xfrm>
        </p:spPr>
        <p:txBody>
          <a:bodyPr rtlCol="0"/>
          <a:lstStyle/>
          <a:p>
            <a:pPr rtl="0"/>
            <a:fld id="{F5B10FB1-CA04-4614-A916-C2AFF4B42F49}" type="datetime1">
              <a:rPr lang="tr-TR" noProof="0" smtClean="0"/>
              <a:t>30.10.2019</a:t>
            </a:fld>
            <a:endParaRPr lang="tr-TR" noProof="0"/>
          </a:p>
        </p:txBody>
      </p:sp>
      <p:sp>
        <p:nvSpPr>
          <p:cNvPr id="5" name="Alt Bilgi Yer Tutucusu 4"/>
          <p:cNvSpPr>
            <a:spLocks noGrp="1"/>
          </p:cNvSpPr>
          <p:nvPr>
            <p:ph type="ftr" sz="quarter" idx="11"/>
          </p:nvPr>
        </p:nvSpPr>
        <p:spPr>
          <a:xfrm>
            <a:off x="3962399" y="5870575"/>
            <a:ext cx="4893958" cy="377825"/>
          </a:xfrm>
        </p:spPr>
        <p:txBody>
          <a:bodyPr rtlCol="0"/>
          <a:lstStyle/>
          <a:p>
            <a:pPr rtl="0"/>
            <a:endParaRPr lang="tr-TR" noProof="0"/>
          </a:p>
        </p:txBody>
      </p:sp>
      <p:sp>
        <p:nvSpPr>
          <p:cNvPr id="6" name="Slayt Numarası Yer Tutucusu 5"/>
          <p:cNvSpPr>
            <a:spLocks noGrp="1"/>
          </p:cNvSpPr>
          <p:nvPr>
            <p:ph type="sldNum" sz="quarter" idx="12"/>
          </p:nvPr>
        </p:nvSpPr>
        <p:spPr>
          <a:xfrm>
            <a:off x="10608958" y="5870575"/>
            <a:ext cx="551167" cy="377825"/>
          </a:xfrm>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sim Yazısı İçeren Panoramik Resim">
    <p:spTree>
      <p:nvGrpSpPr>
        <p:cNvPr id="1" name=""/>
        <p:cNvGrpSpPr/>
        <p:nvPr/>
      </p:nvGrpSpPr>
      <p:grpSpPr>
        <a:xfrm>
          <a:off x="0" y="0"/>
          <a:ext cx="0" cy="0"/>
          <a:chOff x="0" y="0"/>
          <a:chExt cx="0" cy="0"/>
        </a:xfrm>
      </p:grpSpPr>
      <p:pic>
        <p:nvPicPr>
          <p:cNvPr id="8" name="Resi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tr-TR" noProof="0"/>
              <a:t>Asıl başlık stilini düzenlemek için tıklayın</a:t>
            </a:r>
          </a:p>
        </p:txBody>
      </p:sp>
      <p:sp>
        <p:nvSpPr>
          <p:cNvPr id="3" name="Resim Yer Tutucusu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a:t>Resim eklemek için simgeye tıklayın</a:t>
            </a:r>
          </a:p>
        </p:txBody>
      </p:sp>
      <p:sp>
        <p:nvSpPr>
          <p:cNvPr id="4" name="Metin Yer Tutucusu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EF45866A-85EC-4187-B28B-2A692BE8538D}" type="datetime1">
              <a:rPr lang="tr-TR" noProof="0" smtClean="0"/>
              <a:t>30.10.2019</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tr-TR" noProof="0"/>
              <a:t>Asıl başlık stilini düzenlemek için tıklayın</a:t>
            </a:r>
          </a:p>
        </p:txBody>
      </p:sp>
      <p:sp>
        <p:nvSpPr>
          <p:cNvPr id="3" name="Metin Yer Tutucusu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9BA8E13C-C7FA-4C9D-A097-4D6F6EA6BFCF}" type="datetime1">
              <a:rPr lang="tr-TR" noProof="0" smtClean="0"/>
              <a:t>30.10.2019</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Resim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Metin Kutusu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a:solidFill>
                  <a:schemeClr val="tx1"/>
                </a:solidFill>
                <a:effectLst/>
              </a:rPr>
              <a:t>”</a:t>
            </a:r>
          </a:p>
        </p:txBody>
      </p:sp>
      <p:sp>
        <p:nvSpPr>
          <p:cNvPr id="14" name="Metin Kutusu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a:solidFill>
                  <a:schemeClr val="tx1"/>
                </a:solidFill>
                <a:effectLst/>
              </a:rPr>
              <a:t>“</a:t>
            </a:r>
          </a:p>
        </p:txBody>
      </p:sp>
      <p:sp>
        <p:nvSpPr>
          <p:cNvPr id="16" name="Başlık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tr-TR" noProof="0"/>
              <a:t>Asıl başlık stilini düzenlemek için tıklayın</a:t>
            </a:r>
          </a:p>
        </p:txBody>
      </p:sp>
      <p:sp>
        <p:nvSpPr>
          <p:cNvPr id="10" name="Metin Yer Tutucusu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tr-TR" noProof="0"/>
              <a:t>Asıl metin stillerini düzenlemek için tıklayın</a:t>
            </a:r>
          </a:p>
        </p:txBody>
      </p:sp>
      <p:sp>
        <p:nvSpPr>
          <p:cNvPr id="3" name="Metin Yer Tutucusu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7AC6CEAC-A17C-4C38-B0CF-031D9F2DBACE}" type="datetime1">
              <a:rPr lang="tr-TR" noProof="0" smtClean="0"/>
              <a:t>30.10.2019</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tr-TR" noProof="0"/>
              <a:t>Asıl başlık stilini düzenlemek için tıklayın</a:t>
            </a:r>
          </a:p>
        </p:txBody>
      </p:sp>
      <p:sp>
        <p:nvSpPr>
          <p:cNvPr id="3" name="Metin Yer Tutucusu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D7125B11-C9B7-4DC9-93AA-762B5958B030}" type="datetime1">
              <a:rPr lang="tr-TR" noProof="0" smtClean="0"/>
              <a:t>30.10.2019</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Ad Kartı">
    <p:spTree>
      <p:nvGrpSpPr>
        <p:cNvPr id="1" name=""/>
        <p:cNvGrpSpPr/>
        <p:nvPr/>
      </p:nvGrpSpPr>
      <p:grpSpPr>
        <a:xfrm>
          <a:off x="0" y="0"/>
          <a:ext cx="0" cy="0"/>
          <a:chOff x="0" y="0"/>
          <a:chExt cx="0" cy="0"/>
        </a:xfrm>
      </p:grpSpPr>
      <p:pic>
        <p:nvPicPr>
          <p:cNvPr id="11" name="Resim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Metin Kutusu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a:solidFill>
                  <a:schemeClr val="tx1"/>
                </a:solidFill>
                <a:effectLst/>
              </a:rPr>
              <a:t>”</a:t>
            </a:r>
          </a:p>
        </p:txBody>
      </p:sp>
      <p:sp>
        <p:nvSpPr>
          <p:cNvPr id="14" name="Metin Kutusu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a:solidFill>
                  <a:schemeClr val="tx1"/>
                </a:solidFill>
                <a:effectLst/>
              </a:rPr>
              <a:t>“</a:t>
            </a:r>
          </a:p>
        </p:txBody>
      </p:sp>
      <p:sp>
        <p:nvSpPr>
          <p:cNvPr id="16" name="Başlık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tr-TR" noProof="0"/>
              <a:t>Asıl başlık stilini düzenlemek için tıklayın</a:t>
            </a:r>
          </a:p>
        </p:txBody>
      </p:sp>
      <p:sp>
        <p:nvSpPr>
          <p:cNvPr id="10" name="Metin Yer Tutucusu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tr-TR" noProof="0"/>
              <a:t>Asıl metin stillerini düzenlemek için tıklayın</a:t>
            </a:r>
          </a:p>
        </p:txBody>
      </p:sp>
      <p:sp>
        <p:nvSpPr>
          <p:cNvPr id="3" name="Metin Yer Tutucusu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37F76091-5588-4012-AC27-CA015DF53B2B}" type="datetime1">
              <a:rPr lang="tr-TR" noProof="0" smtClean="0"/>
              <a:t>30.10.2019</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pic>
        <p:nvPicPr>
          <p:cNvPr id="8" name="Resi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tr-TR" noProof="0"/>
              <a:t>Asıl başlık stilini düzenlemek için tıklayın</a:t>
            </a:r>
          </a:p>
        </p:txBody>
      </p:sp>
      <p:sp>
        <p:nvSpPr>
          <p:cNvPr id="10" name="Metin Yer Tutucusu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tr-TR" noProof="0"/>
              <a:t>Asıl metin stillerini düzenlemek için tıklayın</a:t>
            </a:r>
          </a:p>
        </p:txBody>
      </p:sp>
      <p:sp>
        <p:nvSpPr>
          <p:cNvPr id="3" name="Metin Yer Tutucusu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4DF38248-A1E5-41BF-A777-926C6DDF0844}" type="datetime1">
              <a:rPr lang="tr-TR" noProof="0" smtClean="0"/>
              <a:t>30.10.2019</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Başlık 1"/>
          <p:cNvSpPr>
            <a:spLocks noGrp="1"/>
          </p:cNvSpPr>
          <p:nvPr>
            <p:ph type="title"/>
          </p:nvPr>
        </p:nvSpPr>
        <p:spPr>
          <a:xfrm>
            <a:off x="685801" y="609600"/>
            <a:ext cx="10131425" cy="1456267"/>
          </a:xfrm>
        </p:spPr>
        <p:txBody>
          <a:bodyPr rtlCol="0"/>
          <a:lstStyle/>
          <a:p>
            <a:pPr rtl="0"/>
            <a:r>
              <a:rPr lang="tr-TR" noProof="0"/>
              <a:t>Asıl başlık stilini düzenlemek için tıklayın</a:t>
            </a:r>
          </a:p>
        </p:txBody>
      </p:sp>
      <p:sp>
        <p:nvSpPr>
          <p:cNvPr id="3" name="Dikey Metin Yer Tutucusu 2"/>
          <p:cNvSpPr>
            <a:spLocks noGrp="1"/>
          </p:cNvSpPr>
          <p:nvPr>
            <p:ph type="body" orient="vert" idx="1"/>
          </p:nvPr>
        </p:nvSpPr>
        <p:spPr/>
        <p:txBody>
          <a:bodyPr vert="eaVert" rtlCol="0" anchor="t"/>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60DD3D86-0010-40D7-A66D-636A7A0ACB59}" type="datetime1">
              <a:rPr lang="tr-TR" noProof="0" smtClean="0"/>
              <a:t>30.10.2019</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ikey Başlık 1"/>
          <p:cNvSpPr>
            <a:spLocks noGrp="1"/>
          </p:cNvSpPr>
          <p:nvPr>
            <p:ph type="title" orient="vert"/>
          </p:nvPr>
        </p:nvSpPr>
        <p:spPr>
          <a:xfrm>
            <a:off x="8658675" y="609599"/>
            <a:ext cx="2158552" cy="5181601"/>
          </a:xfrm>
        </p:spPr>
        <p:txBody>
          <a:bodyPr vert="eaVert" rtlCol="0"/>
          <a:lstStyle/>
          <a:p>
            <a:pPr rtl="0"/>
            <a:r>
              <a:rPr lang="tr-TR" noProof="0"/>
              <a:t>Asıl başlık stilini düzenlemek için tıklayın</a:t>
            </a:r>
          </a:p>
        </p:txBody>
      </p:sp>
      <p:sp>
        <p:nvSpPr>
          <p:cNvPr id="3" name="Dikey Metin Yer Tutucusu 2"/>
          <p:cNvSpPr>
            <a:spLocks noGrp="1"/>
          </p:cNvSpPr>
          <p:nvPr>
            <p:ph type="body" orient="vert" idx="1"/>
          </p:nvPr>
        </p:nvSpPr>
        <p:spPr>
          <a:xfrm>
            <a:off x="685800" y="609600"/>
            <a:ext cx="7832116" cy="5181600"/>
          </a:xfrm>
        </p:spPr>
        <p:txBody>
          <a:bodyPr vert="eaVert" rtlCol="0" anchor="t"/>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F9FB813A-35C7-4DD9-845E-5F4051BC73C0}" type="datetime1">
              <a:rPr lang="tr-TR" noProof="0" smtClean="0"/>
              <a:t>30.10.2019</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idx="1"/>
          </p:nvPr>
        </p:nvSpPr>
        <p:spPr/>
        <p:txBody>
          <a:bodyPr rtlCol="0" anchor="ct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077A9629-AC4E-41CE-A95D-2EF2638069A1}" type="datetime1">
              <a:rPr lang="tr-TR" noProof="0" smtClean="0"/>
              <a:t>30.10.2019</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0" y="3308581"/>
            <a:ext cx="10131427" cy="1468800"/>
          </a:xfrm>
        </p:spPr>
        <p:txBody>
          <a:bodyPr rtlCol="0" anchor="b"/>
          <a:lstStyle>
            <a:lvl1pPr algn="l">
              <a:defRPr sz="4000" b="0" cap="all"/>
            </a:lvl1pPr>
          </a:lstStyle>
          <a:p>
            <a:pPr rtl="0"/>
            <a:r>
              <a:rPr lang="tr-TR" noProof="0"/>
              <a:t>Asıl başlık stilini düzenlemek için tıklayın</a:t>
            </a:r>
          </a:p>
        </p:txBody>
      </p:sp>
      <p:sp>
        <p:nvSpPr>
          <p:cNvPr id="3" name="Metin Yer Tutucusu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C5BE0A1C-8D31-487C-BAC6-33AD2E5C7347}" type="datetime1">
              <a:rPr lang="tr-TR" noProof="0" smtClean="0"/>
              <a:t>30.10.2019</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Resi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sz="half" idx="1"/>
          </p:nvPr>
        </p:nvSpPr>
        <p:spPr>
          <a:xfrm>
            <a:off x="685802" y="2142067"/>
            <a:ext cx="4995334" cy="3649134"/>
          </a:xfrm>
        </p:spPr>
        <p:txBody>
          <a:bodyPr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p:cNvSpPr>
            <a:spLocks noGrp="1"/>
          </p:cNvSpPr>
          <p:nvPr>
            <p:ph sz="half" idx="2"/>
          </p:nvPr>
        </p:nvSpPr>
        <p:spPr>
          <a:xfrm>
            <a:off x="5821895" y="2142067"/>
            <a:ext cx="4995332" cy="3649133"/>
          </a:xfrm>
        </p:spPr>
        <p:txBody>
          <a:bodyPr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Tarih Yer Tutucusu 4"/>
          <p:cNvSpPr>
            <a:spLocks noGrp="1"/>
          </p:cNvSpPr>
          <p:nvPr>
            <p:ph type="dt" sz="half" idx="10"/>
          </p:nvPr>
        </p:nvSpPr>
        <p:spPr/>
        <p:txBody>
          <a:bodyPr rtlCol="0"/>
          <a:lstStyle/>
          <a:p>
            <a:pPr rtl="0"/>
            <a:fld id="{DE2CEDBB-4D0C-4E8B-BB0B-0E72BB55733C}" type="datetime1">
              <a:rPr lang="tr-TR" noProof="0" smtClean="0"/>
              <a:t>30.10.2019</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a:defRPr/>
            </a:lvl1pPr>
          </a:lstStyle>
          <a:p>
            <a:pPr rtl="0"/>
            <a:r>
              <a:rPr lang="tr-TR" noProof="0"/>
              <a:t>Asıl başlık stilini düzenlemek için tıklayın</a:t>
            </a:r>
          </a:p>
        </p:txBody>
      </p:sp>
      <p:sp>
        <p:nvSpPr>
          <p:cNvPr id="3" name="Metin Yer Tutucusu 2"/>
          <p:cNvSpPr>
            <a:spLocks noGrp="1"/>
          </p:cNvSpPr>
          <p:nvPr>
            <p:ph type="body" idx="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685801" y="2870201"/>
            <a:ext cx="4996923" cy="2920998"/>
          </a:xfrm>
        </p:spPr>
        <p:txBody>
          <a:bodyPr rtlCol="0" anchor="t">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p:cNvSpPr>
            <a:spLocks noGrp="1"/>
          </p:cNvSpPr>
          <p:nvPr>
            <p:ph type="body" sz="quarter" idx="3"/>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5823483" y="2870201"/>
            <a:ext cx="4995334" cy="2920998"/>
          </a:xfrm>
        </p:spPr>
        <p:txBody>
          <a:bodyPr rtlCol="0" anchor="t">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p:cNvSpPr>
            <a:spLocks noGrp="1"/>
          </p:cNvSpPr>
          <p:nvPr>
            <p:ph type="dt" sz="half" idx="10"/>
          </p:nvPr>
        </p:nvSpPr>
        <p:spPr/>
        <p:txBody>
          <a:bodyPr rtlCol="0"/>
          <a:lstStyle/>
          <a:p>
            <a:pPr rtl="0"/>
            <a:fld id="{DB7417F0-7920-48BB-BBE4-03F418607C60}" type="datetime1">
              <a:rPr lang="tr-TR" noProof="0" smtClean="0"/>
              <a:t>30.10.2019</a:t>
            </a:fld>
            <a:endParaRPr lang="tr-TR" noProof="0"/>
          </a:p>
        </p:txBody>
      </p:sp>
      <p:sp>
        <p:nvSpPr>
          <p:cNvPr id="8" name="Alt Bilgi Yer Tutucusu 7"/>
          <p:cNvSpPr>
            <a:spLocks noGrp="1"/>
          </p:cNvSpPr>
          <p:nvPr>
            <p:ph type="ftr" sz="quarter" idx="11"/>
          </p:nvPr>
        </p:nvSpPr>
        <p:spPr/>
        <p:txBody>
          <a:bodyPr rtlCol="0"/>
          <a:lstStyle/>
          <a:p>
            <a:pPr rtl="0"/>
            <a:endParaRPr lang="tr-TR" noProof="0"/>
          </a:p>
        </p:txBody>
      </p:sp>
      <p:sp>
        <p:nvSpPr>
          <p:cNvPr id="9" name="Slayt Numarası Yer Tutucusu 8"/>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Resim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Tarih Yer Tutucusu 2"/>
          <p:cNvSpPr>
            <a:spLocks noGrp="1"/>
          </p:cNvSpPr>
          <p:nvPr>
            <p:ph type="dt" sz="half" idx="10"/>
          </p:nvPr>
        </p:nvSpPr>
        <p:spPr/>
        <p:txBody>
          <a:bodyPr rtlCol="0"/>
          <a:lstStyle/>
          <a:p>
            <a:pPr rtl="0"/>
            <a:fld id="{F47EA7D9-8BE1-4118-8415-F1B5040BA2AD}" type="datetime1">
              <a:rPr lang="tr-TR" noProof="0" smtClean="0"/>
              <a:t>30.10.2019</a:t>
            </a:fld>
            <a:endParaRPr lang="tr-TR" noProof="0"/>
          </a:p>
        </p:txBody>
      </p:sp>
      <p:sp>
        <p:nvSpPr>
          <p:cNvPr id="4" name="Alt Bilgi Yer Tutucusu 3"/>
          <p:cNvSpPr>
            <a:spLocks noGrp="1"/>
          </p:cNvSpPr>
          <p:nvPr>
            <p:ph type="ftr" sz="quarter" idx="11"/>
          </p:nvPr>
        </p:nvSpPr>
        <p:spPr/>
        <p:txBody>
          <a:bodyPr rtlCol="0"/>
          <a:lstStyle/>
          <a:p>
            <a:pPr rtl="0"/>
            <a:endParaRPr lang="tr-TR" noProof="0"/>
          </a:p>
        </p:txBody>
      </p:sp>
      <p:sp>
        <p:nvSpPr>
          <p:cNvPr id="5" name="Slayt Numarası Yer Tutucusu 4"/>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Resim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arih Yer Tutucusu 1"/>
          <p:cNvSpPr>
            <a:spLocks noGrp="1"/>
          </p:cNvSpPr>
          <p:nvPr>
            <p:ph type="dt" sz="half" idx="10"/>
          </p:nvPr>
        </p:nvSpPr>
        <p:spPr/>
        <p:txBody>
          <a:bodyPr rtlCol="0"/>
          <a:lstStyle/>
          <a:p>
            <a:pPr rtl="0"/>
            <a:fld id="{F356CE2B-19B0-481D-8BDF-1E0523F3E77B}" type="datetime1">
              <a:rPr lang="tr-TR" noProof="0" smtClean="0"/>
              <a:t>30.10.2019</a:t>
            </a:fld>
            <a:endParaRPr lang="tr-TR" noProof="0"/>
          </a:p>
        </p:txBody>
      </p:sp>
      <p:sp>
        <p:nvSpPr>
          <p:cNvPr id="3" name="Alt Bilgi Yer Tutucusu 2"/>
          <p:cNvSpPr>
            <a:spLocks noGrp="1"/>
          </p:cNvSpPr>
          <p:nvPr>
            <p:ph type="ftr" sz="quarter" idx="11"/>
          </p:nvPr>
        </p:nvSpPr>
        <p:spPr/>
        <p:txBody>
          <a:bodyPr rtlCol="0"/>
          <a:lstStyle/>
          <a:p>
            <a:pPr rtl="0"/>
            <a:endParaRPr lang="tr-TR" noProof="0"/>
          </a:p>
        </p:txBody>
      </p:sp>
      <p:sp>
        <p:nvSpPr>
          <p:cNvPr id="4" name="Slayt Numarası Yer Tutucusu 3"/>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pic>
        <p:nvPicPr>
          <p:cNvPr id="8" name="Resi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tr-TR" noProof="0"/>
              <a:t>Asıl başlık stilini düzenlemek için tıklayın</a:t>
            </a:r>
          </a:p>
        </p:txBody>
      </p:sp>
      <p:sp>
        <p:nvSpPr>
          <p:cNvPr id="3" name="İçerik Yer Tutucusu 2"/>
          <p:cNvSpPr>
            <a:spLocks noGrp="1"/>
          </p:cNvSpPr>
          <p:nvPr>
            <p:ph idx="1"/>
          </p:nvPr>
        </p:nvSpPr>
        <p:spPr>
          <a:xfrm>
            <a:off x="4648201" y="609601"/>
            <a:ext cx="6169026" cy="5181600"/>
          </a:xfrm>
        </p:spPr>
        <p:txBody>
          <a:bodyPr rtlCol="0" anchor="ctr">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27C9B507-25DB-454A-9A2B-4A5B23CB8D30}" type="datetime1">
              <a:rPr lang="tr-TR" noProof="0" smtClean="0"/>
              <a:t>30.10.2019</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sı İçeren Resim">
    <p:spTree>
      <p:nvGrpSpPr>
        <p:cNvPr id="1" name=""/>
        <p:cNvGrpSpPr/>
        <p:nvPr/>
      </p:nvGrpSpPr>
      <p:grpSpPr>
        <a:xfrm>
          <a:off x="0" y="0"/>
          <a:ext cx="0" cy="0"/>
          <a:chOff x="0" y="0"/>
          <a:chExt cx="0" cy="0"/>
        </a:xfrm>
      </p:grpSpPr>
      <p:pic>
        <p:nvPicPr>
          <p:cNvPr id="8" name="Resi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tr-TR" noProof="0"/>
              <a:t>Asıl başlık stilini düzenlemek için tıklayın</a:t>
            </a:r>
          </a:p>
        </p:txBody>
      </p:sp>
      <p:sp>
        <p:nvSpPr>
          <p:cNvPr id="14" name="Resim Yer Tutucusu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a:t>Resim eklemek için simgeye tıklayın</a:t>
            </a:r>
          </a:p>
        </p:txBody>
      </p:sp>
      <p:sp>
        <p:nvSpPr>
          <p:cNvPr id="4" name="Metin Yer Tutucusu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5BE4ABF3-17C6-4F42-85E7-7B8D346F9621}" type="datetime1">
              <a:rPr lang="tr-TR" noProof="0" smtClean="0"/>
              <a:t>30.10.2019</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391CC95E-D6FC-463C-8473-F1C5DA08662D}" type="datetime1">
              <a:rPr lang="tr-TR" noProof="0" smtClean="0"/>
              <a:t>30.10.2019</a:t>
            </a:fld>
            <a:endParaRPr lang="tr-TR" noProof="0"/>
          </a:p>
        </p:txBody>
      </p:sp>
      <p:sp>
        <p:nvSpPr>
          <p:cNvPr id="5" name="Alt Bilgi Yer Tutucusu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tr-TR" noProof="0"/>
          </a:p>
        </p:txBody>
      </p:sp>
      <p:sp>
        <p:nvSpPr>
          <p:cNvPr id="6" name="Slayt Numarası Yer Tutucusu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h2o.ai/" TargetMode="External"/><Relationship Id="rId3" Type="http://schemas.openxmlformats.org/officeDocument/2006/relationships/hyperlink" Target="http://scikit-learn.org/" TargetMode="External"/><Relationship Id="rId7" Type="http://schemas.openxmlformats.org/officeDocument/2006/relationships/hyperlink" Target="https://aws.amazon.com/machine-learning/" TargetMode="External"/><Relationship Id="rId12" Type="http://schemas.openxmlformats.org/officeDocument/2006/relationships/hyperlink" Target="https://www.kaggle.com/datasets" TargetMode="Externa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studio.azureml.net/" TargetMode="External"/><Relationship Id="rId11" Type="http://schemas.openxmlformats.org/officeDocument/2006/relationships/hyperlink" Target="https://archive.ics.uci.edu/ml/datasets.html" TargetMode="External"/><Relationship Id="rId5" Type="http://schemas.openxmlformats.org/officeDocument/2006/relationships/hyperlink" Target="https://spark.apache.org/mllib/" TargetMode="External"/><Relationship Id="rId10" Type="http://schemas.openxmlformats.org/officeDocument/2006/relationships/hyperlink" Target="https://docs.nvidia.com/deeplearning/digits/digits-user-guide/index.html" TargetMode="External"/><Relationship Id="rId4" Type="http://schemas.openxmlformats.org/officeDocument/2006/relationships/hyperlink" Target="http://accord-framework.net/" TargetMode="External"/><Relationship Id="rId9" Type="http://schemas.openxmlformats.org/officeDocument/2006/relationships/hyperlink" Target="https://deeplearning4j.or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turkiye.ai/yapay-zeka-zaman-cizelgesi/"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drrajivdesaimd.com/2017/03/23/artificial-intelligence-ai/"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ufukta uzak dağların göründüğü gece gökyüzü">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863600" y="650240"/>
            <a:ext cx="12191980" cy="6857990"/>
          </a:xfrm>
          <a:prstGeom prst="rect">
            <a:avLst/>
          </a:prstGeom>
        </p:spPr>
      </p:pic>
      <p:sp>
        <p:nvSpPr>
          <p:cNvPr id="2" name="Başlık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rtlCol="0">
            <a:normAutofit/>
          </a:bodyPr>
          <a:lstStyle/>
          <a:p>
            <a:pPr rtl="0"/>
            <a:r>
              <a:rPr lang="tr-TR" b="1" dirty="0"/>
              <a:t>GÜNÜMÜZ TRENDİ: YAPAY ZEKA</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98A7B4C7-237C-44B7-A43A-7E3ED272FDE8}"/>
              </a:ext>
            </a:extLst>
          </p:cNvPr>
          <p:cNvSpPr/>
          <p:nvPr/>
        </p:nvSpPr>
        <p:spPr>
          <a:xfrm>
            <a:off x="650240" y="1269334"/>
            <a:ext cx="7244080" cy="4524315"/>
          </a:xfrm>
          <a:prstGeom prst="rect">
            <a:avLst/>
          </a:prstGeom>
        </p:spPr>
        <p:txBody>
          <a:bodyPr wrap="square">
            <a:spAutoFit/>
          </a:bodyPr>
          <a:lstStyle/>
          <a:p>
            <a:pPr marL="342900" indent="-342900">
              <a:buFont typeface="Arial" panose="020B0604020202020204" pitchFamily="34" charset="0"/>
              <a:buChar char="•"/>
            </a:pPr>
            <a:r>
              <a:rPr lang="tr-TR" sz="2400" dirty="0"/>
              <a:t> </a:t>
            </a:r>
            <a:r>
              <a:rPr lang="en-US" sz="2400" dirty="0" err="1"/>
              <a:t>Görüntü</a:t>
            </a:r>
            <a:r>
              <a:rPr lang="en-US" sz="2400" dirty="0"/>
              <a:t> </a:t>
            </a:r>
            <a:r>
              <a:rPr lang="tr-TR" sz="2400" dirty="0"/>
              <a:t>i</a:t>
            </a:r>
            <a:r>
              <a:rPr lang="en-US" sz="2400" dirty="0" err="1"/>
              <a:t>şleme</a:t>
            </a:r>
            <a:r>
              <a:rPr lang="en-US" sz="2400" dirty="0"/>
              <a:t> </a:t>
            </a:r>
            <a:r>
              <a:rPr lang="en-US" sz="2400" dirty="0" err="1"/>
              <a:t>alanında</a:t>
            </a:r>
            <a:r>
              <a:rPr lang="en-US" sz="2400" dirty="0"/>
              <a:t>, </a:t>
            </a:r>
            <a:r>
              <a:rPr lang="en-US" sz="2400" dirty="0" err="1"/>
              <a:t>kamera</a:t>
            </a:r>
            <a:r>
              <a:rPr lang="en-US" sz="2400" dirty="0"/>
              <a:t> </a:t>
            </a:r>
            <a:r>
              <a:rPr lang="en-US" sz="2400" dirty="0" err="1"/>
              <a:t>ile</a:t>
            </a:r>
            <a:r>
              <a:rPr lang="en-US" sz="2400" dirty="0"/>
              <a:t> </a:t>
            </a:r>
            <a:r>
              <a:rPr lang="en-US" sz="2400" dirty="0" err="1"/>
              <a:t>alınarak</a:t>
            </a:r>
            <a:r>
              <a:rPr lang="en-US" sz="2400" dirty="0"/>
              <a:t> </a:t>
            </a:r>
            <a:r>
              <a:rPr lang="en-US" sz="2400" dirty="0" err="1"/>
              <a:t>sayısal</a:t>
            </a:r>
            <a:r>
              <a:rPr lang="en-US" sz="2400" dirty="0"/>
              <a:t> hale </a:t>
            </a:r>
            <a:r>
              <a:rPr lang="en-US" sz="2400" dirty="0" err="1"/>
              <a:t>dönüştürülen</a:t>
            </a:r>
            <a:r>
              <a:rPr lang="en-US" sz="2400" dirty="0"/>
              <a:t> her </a:t>
            </a:r>
            <a:r>
              <a:rPr lang="en-US" sz="2400" dirty="0" err="1"/>
              <a:t>bir</a:t>
            </a:r>
            <a:r>
              <a:rPr lang="tr-TR" sz="2400" dirty="0"/>
              <a:t> </a:t>
            </a:r>
            <a:r>
              <a:rPr lang="en-US" sz="2400" dirty="0" err="1"/>
              <a:t>pikselin</a:t>
            </a:r>
            <a:r>
              <a:rPr lang="en-US" sz="2400" dirty="0"/>
              <a:t> ne </a:t>
            </a:r>
            <a:r>
              <a:rPr lang="en-US" sz="2400" dirty="0" err="1"/>
              <a:t>olduğunu</a:t>
            </a:r>
            <a:r>
              <a:rPr lang="en-US" sz="2400" dirty="0"/>
              <a:t> </a:t>
            </a:r>
            <a:r>
              <a:rPr lang="en-US" sz="2400" dirty="0" err="1"/>
              <a:t>anlamak</a:t>
            </a:r>
            <a:r>
              <a:rPr lang="en-US" sz="2400" dirty="0"/>
              <a:t> </a:t>
            </a:r>
            <a:r>
              <a:rPr lang="en-US" sz="2400" dirty="0" err="1"/>
              <a:t>için</a:t>
            </a:r>
            <a:r>
              <a:rPr lang="en-US" sz="2400" dirty="0"/>
              <a:t> </a:t>
            </a:r>
            <a:r>
              <a:rPr lang="en-US" sz="2400" dirty="0" err="1"/>
              <a:t>yapay</a:t>
            </a:r>
            <a:r>
              <a:rPr lang="en-US" sz="2400" dirty="0"/>
              <a:t> </a:t>
            </a:r>
            <a:r>
              <a:rPr lang="en-US" sz="2400" dirty="0" err="1"/>
              <a:t>zeka</a:t>
            </a:r>
            <a:r>
              <a:rPr lang="en-US" sz="2400" dirty="0"/>
              <a:t> </a:t>
            </a:r>
            <a:r>
              <a:rPr lang="en-US" sz="2400" dirty="0" err="1"/>
              <a:t>algoritmaları</a:t>
            </a:r>
            <a:r>
              <a:rPr lang="en-US" sz="2400" dirty="0"/>
              <a:t> </a:t>
            </a:r>
            <a:r>
              <a:rPr lang="en-US" sz="2400" dirty="0" err="1"/>
              <a:t>kullanılmaktadır</a:t>
            </a:r>
            <a:r>
              <a:rPr lang="en-US" sz="2400" dirty="0"/>
              <a:t>.</a:t>
            </a:r>
            <a:endParaRPr lang="tr-TR" sz="2400" dirty="0"/>
          </a:p>
          <a:p>
            <a:pPr marL="342900" indent="-342900">
              <a:buFont typeface="Arial" panose="020B0604020202020204" pitchFamily="34" charset="0"/>
              <a:buChar char="•"/>
            </a:pPr>
            <a:endParaRPr lang="tr-TR" sz="2400" dirty="0"/>
          </a:p>
          <a:p>
            <a:pPr marL="342900" indent="-342900">
              <a:buFont typeface="Arial" panose="020B0604020202020204" pitchFamily="34" charset="0"/>
              <a:buChar char="•"/>
            </a:pPr>
            <a:r>
              <a:rPr lang="en-US" sz="2400" dirty="0"/>
              <a:t> </a:t>
            </a:r>
            <a:r>
              <a:rPr lang="en-US" sz="2400" dirty="0" err="1"/>
              <a:t>Özellikle</a:t>
            </a:r>
            <a:r>
              <a:rPr lang="en-US" sz="2400" dirty="0"/>
              <a:t> </a:t>
            </a:r>
            <a:r>
              <a:rPr lang="en-US" sz="2400" dirty="0" err="1"/>
              <a:t>sürücüsüz</a:t>
            </a:r>
            <a:r>
              <a:rPr lang="en-US" sz="2400" dirty="0"/>
              <a:t> </a:t>
            </a:r>
            <a:r>
              <a:rPr lang="en-US" sz="2400" dirty="0" err="1"/>
              <a:t>araçlar</a:t>
            </a:r>
            <a:r>
              <a:rPr lang="en-US" sz="2400" dirty="0"/>
              <a:t> </a:t>
            </a:r>
            <a:r>
              <a:rPr lang="en-US" sz="2400" dirty="0" err="1"/>
              <a:t>için</a:t>
            </a:r>
            <a:r>
              <a:rPr lang="en-US" sz="2400" dirty="0"/>
              <a:t> </a:t>
            </a:r>
            <a:r>
              <a:rPr lang="en-US" sz="2400" dirty="0" err="1"/>
              <a:t>bu</a:t>
            </a:r>
            <a:r>
              <a:rPr lang="en-US" sz="2400" dirty="0"/>
              <a:t> </a:t>
            </a:r>
            <a:r>
              <a:rPr lang="en-US" sz="2400" dirty="0" err="1"/>
              <a:t>teknolojinin</a:t>
            </a:r>
            <a:r>
              <a:rPr lang="en-US" sz="2400" dirty="0"/>
              <a:t> </a:t>
            </a:r>
            <a:r>
              <a:rPr lang="en-US" sz="2400" dirty="0" err="1"/>
              <a:t>gelişmesi</a:t>
            </a:r>
            <a:r>
              <a:rPr lang="en-US" sz="2400" dirty="0"/>
              <a:t> </a:t>
            </a:r>
            <a:r>
              <a:rPr lang="en-US" sz="2400" dirty="0" err="1"/>
              <a:t>oldukça</a:t>
            </a:r>
            <a:r>
              <a:rPr lang="en-US" sz="2400" dirty="0"/>
              <a:t> </a:t>
            </a:r>
            <a:r>
              <a:rPr lang="en-US" sz="2400" dirty="0" err="1"/>
              <a:t>kritik</a:t>
            </a:r>
            <a:r>
              <a:rPr lang="tr-TR" sz="2400" dirty="0"/>
              <a:t>,</a:t>
            </a:r>
            <a:r>
              <a:rPr lang="en-US" sz="2400" dirty="0"/>
              <a:t> </a:t>
            </a:r>
            <a:r>
              <a:rPr lang="en-US" sz="2400" dirty="0" err="1"/>
              <a:t>sürücüsüz</a:t>
            </a:r>
            <a:r>
              <a:rPr lang="en-US" sz="2400" dirty="0"/>
              <a:t> </a:t>
            </a:r>
            <a:r>
              <a:rPr lang="en-US" sz="2400" dirty="0" err="1"/>
              <a:t>hareket</a:t>
            </a:r>
            <a:r>
              <a:rPr lang="en-US" sz="2400" dirty="0"/>
              <a:t> </a:t>
            </a:r>
            <a:r>
              <a:rPr lang="en-US" sz="2400" dirty="0" err="1"/>
              <a:t>eden</a:t>
            </a:r>
            <a:r>
              <a:rPr lang="en-US" sz="2400" dirty="0"/>
              <a:t> </a:t>
            </a:r>
            <a:r>
              <a:rPr lang="en-US" sz="2400" dirty="0" err="1"/>
              <a:t>bir</a:t>
            </a:r>
            <a:r>
              <a:rPr lang="en-US" sz="2400" dirty="0"/>
              <a:t> </a:t>
            </a:r>
            <a:r>
              <a:rPr lang="en-US" sz="2400" dirty="0" err="1"/>
              <a:t>araç</a:t>
            </a:r>
            <a:r>
              <a:rPr lang="en-US" sz="2400" dirty="0"/>
              <a:t> </a:t>
            </a:r>
            <a:r>
              <a:rPr lang="en-US" sz="2400" dirty="0" err="1"/>
              <a:t>etrafını</a:t>
            </a:r>
            <a:r>
              <a:rPr lang="en-US" sz="2400" dirty="0"/>
              <a:t> </a:t>
            </a:r>
            <a:r>
              <a:rPr lang="en-US" sz="2400" dirty="0" err="1"/>
              <a:t>iyi</a:t>
            </a:r>
            <a:r>
              <a:rPr lang="en-US" sz="2400" dirty="0"/>
              <a:t> </a:t>
            </a:r>
            <a:r>
              <a:rPr lang="en-US" sz="2400" dirty="0" err="1"/>
              <a:t>algılamak</a:t>
            </a:r>
            <a:r>
              <a:rPr lang="en-US" sz="2400" dirty="0"/>
              <a:t> </a:t>
            </a:r>
            <a:r>
              <a:rPr lang="en-US" sz="2400" dirty="0" err="1"/>
              <a:t>zorundadır</a:t>
            </a:r>
            <a:r>
              <a:rPr lang="en-US" sz="2400" dirty="0"/>
              <a:t>. </a:t>
            </a:r>
            <a:endParaRPr lang="tr-TR" sz="2400" dirty="0"/>
          </a:p>
          <a:p>
            <a:pPr marL="342900" indent="-342900">
              <a:buFont typeface="Arial" panose="020B0604020202020204" pitchFamily="34" charset="0"/>
              <a:buChar char="•"/>
            </a:pPr>
            <a:endParaRPr lang="tr-TR" sz="2400" dirty="0"/>
          </a:p>
          <a:p>
            <a:pPr marL="342900" indent="-342900">
              <a:buFont typeface="Arial" panose="020B0604020202020204" pitchFamily="34" charset="0"/>
              <a:buChar char="•"/>
            </a:pPr>
            <a:r>
              <a:rPr lang="en-US" sz="2400" dirty="0" err="1"/>
              <a:t>Sağlık</a:t>
            </a:r>
            <a:r>
              <a:rPr lang="en-US" sz="2400" dirty="0"/>
              <a:t> </a:t>
            </a:r>
            <a:r>
              <a:rPr lang="en-US" sz="2400" dirty="0" err="1"/>
              <a:t>alanı</a:t>
            </a:r>
            <a:r>
              <a:rPr lang="en-US" sz="2400" dirty="0"/>
              <a:t> </a:t>
            </a:r>
            <a:r>
              <a:rPr lang="en-US" sz="2400" dirty="0" err="1"/>
              <a:t>için</a:t>
            </a:r>
            <a:r>
              <a:rPr lang="en-US" sz="2400" dirty="0"/>
              <a:t> de </a:t>
            </a:r>
            <a:r>
              <a:rPr lang="en-US" sz="2400" dirty="0" err="1"/>
              <a:t>bu</a:t>
            </a:r>
            <a:r>
              <a:rPr lang="en-US" sz="2400" dirty="0"/>
              <a:t> </a:t>
            </a:r>
            <a:r>
              <a:rPr lang="en-US" sz="2400" dirty="0" err="1"/>
              <a:t>konudaki</a:t>
            </a:r>
            <a:r>
              <a:rPr lang="en-US" sz="2400" dirty="0"/>
              <a:t> </a:t>
            </a:r>
            <a:r>
              <a:rPr lang="en-US" sz="2400" dirty="0" err="1"/>
              <a:t>gelişmeler</a:t>
            </a:r>
            <a:r>
              <a:rPr lang="en-US" sz="2400" dirty="0"/>
              <a:t> </a:t>
            </a:r>
            <a:r>
              <a:rPr lang="en-US" sz="2400" dirty="0" err="1"/>
              <a:t>çok</a:t>
            </a:r>
            <a:r>
              <a:rPr lang="en-US" sz="2400" dirty="0"/>
              <a:t> </a:t>
            </a:r>
            <a:r>
              <a:rPr lang="en-US" sz="2400" dirty="0" err="1"/>
              <a:t>önemlidir</a:t>
            </a:r>
            <a:r>
              <a:rPr lang="en-US" sz="2400" dirty="0"/>
              <a:t>. </a:t>
            </a:r>
            <a:r>
              <a:rPr lang="en-US" sz="2400" dirty="0" err="1"/>
              <a:t>Hekim</a:t>
            </a:r>
            <a:r>
              <a:rPr lang="en-US" sz="2400" dirty="0"/>
              <a:t> </a:t>
            </a:r>
            <a:r>
              <a:rPr lang="en-US" sz="2400" dirty="0" err="1"/>
              <a:t>gözünden</a:t>
            </a:r>
            <a:r>
              <a:rPr lang="en-US" sz="2400" dirty="0"/>
              <a:t> </a:t>
            </a:r>
            <a:r>
              <a:rPr lang="en-US" sz="2400" dirty="0" err="1"/>
              <a:t>neredeyse</a:t>
            </a:r>
            <a:r>
              <a:rPr lang="en-US" sz="2400" dirty="0"/>
              <a:t> </a:t>
            </a:r>
            <a:r>
              <a:rPr lang="en-US" sz="2400" dirty="0" err="1"/>
              <a:t>daha</a:t>
            </a:r>
            <a:r>
              <a:rPr lang="en-US" sz="2400" dirty="0"/>
              <a:t> </a:t>
            </a:r>
            <a:r>
              <a:rPr lang="en-US" sz="2400" dirty="0" err="1"/>
              <a:t>hassas</a:t>
            </a:r>
            <a:r>
              <a:rPr lang="en-US" sz="2400" dirty="0"/>
              <a:t> </a:t>
            </a:r>
            <a:r>
              <a:rPr lang="en-US" sz="2400" dirty="0" err="1"/>
              <a:t>bir</a:t>
            </a:r>
            <a:r>
              <a:rPr lang="en-US" sz="2400" dirty="0"/>
              <a:t> </a:t>
            </a:r>
            <a:r>
              <a:rPr lang="en-US" sz="2400" dirty="0" err="1"/>
              <a:t>şekilde</a:t>
            </a:r>
            <a:r>
              <a:rPr lang="en-US" sz="2400" dirty="0"/>
              <a:t> </a:t>
            </a:r>
            <a:r>
              <a:rPr lang="en-US" sz="2400" dirty="0" err="1"/>
              <a:t>ciltteki</a:t>
            </a:r>
            <a:r>
              <a:rPr lang="en-US" sz="2400" dirty="0"/>
              <a:t> </a:t>
            </a:r>
            <a:r>
              <a:rPr lang="en-US" sz="2400" dirty="0" err="1"/>
              <a:t>veya</a:t>
            </a:r>
            <a:r>
              <a:rPr lang="en-US" sz="2400" dirty="0"/>
              <a:t> </a:t>
            </a:r>
            <a:r>
              <a:rPr lang="en-US" sz="2400" dirty="0" err="1"/>
              <a:t>organlardaki</a:t>
            </a:r>
            <a:r>
              <a:rPr lang="en-US" sz="2400" dirty="0"/>
              <a:t> </a:t>
            </a:r>
            <a:r>
              <a:rPr lang="en-US" sz="2400" dirty="0" err="1"/>
              <a:t>lekelerin</a:t>
            </a:r>
            <a:r>
              <a:rPr lang="en-US" sz="2400" dirty="0"/>
              <a:t> </a:t>
            </a:r>
            <a:r>
              <a:rPr lang="en-US" sz="2400" dirty="0" err="1"/>
              <a:t>habis</a:t>
            </a:r>
            <a:r>
              <a:rPr lang="en-US" sz="2400" dirty="0"/>
              <a:t> </a:t>
            </a:r>
            <a:r>
              <a:rPr lang="en-US" sz="2400" dirty="0" err="1"/>
              <a:t>olup</a:t>
            </a:r>
            <a:r>
              <a:rPr lang="en-US" sz="2400" dirty="0"/>
              <a:t> </a:t>
            </a:r>
            <a:r>
              <a:rPr lang="en-US" sz="2400" dirty="0" err="1"/>
              <a:t>olmadığı</a:t>
            </a:r>
            <a:r>
              <a:rPr lang="en-US" sz="2400" dirty="0"/>
              <a:t> </a:t>
            </a:r>
            <a:r>
              <a:rPr lang="en-US" sz="2400" dirty="0" err="1"/>
              <a:t>tanısını</a:t>
            </a:r>
            <a:r>
              <a:rPr lang="en-US" sz="2400" dirty="0"/>
              <a:t> </a:t>
            </a:r>
            <a:r>
              <a:rPr lang="en-US" sz="2400" dirty="0" err="1"/>
              <a:t>koyan</a:t>
            </a:r>
            <a:r>
              <a:rPr lang="en-US" sz="2400" dirty="0"/>
              <a:t> </a:t>
            </a:r>
            <a:r>
              <a:rPr lang="en-US" sz="2400" dirty="0" err="1"/>
              <a:t>algoritmalar</a:t>
            </a:r>
            <a:r>
              <a:rPr lang="en-US" sz="2400" dirty="0"/>
              <a:t> </a:t>
            </a:r>
            <a:r>
              <a:rPr lang="en-US" sz="2400" dirty="0" err="1"/>
              <a:t>geliştirilmiştir</a:t>
            </a:r>
            <a:r>
              <a:rPr lang="en-US" sz="2400" dirty="0"/>
              <a:t>.</a:t>
            </a:r>
          </a:p>
        </p:txBody>
      </p:sp>
      <p:sp>
        <p:nvSpPr>
          <p:cNvPr id="10" name="Metin kutusu 9">
            <a:extLst>
              <a:ext uri="{FF2B5EF4-FFF2-40B4-BE49-F238E27FC236}">
                <a16:creationId xmlns:a16="http://schemas.microsoft.com/office/drawing/2014/main" id="{1BADD75B-39B3-4995-8704-F631838A9A8A}"/>
              </a:ext>
            </a:extLst>
          </p:cNvPr>
          <p:cNvSpPr txBox="1"/>
          <p:nvPr/>
        </p:nvSpPr>
        <p:spPr>
          <a:xfrm>
            <a:off x="1772102" y="433206"/>
            <a:ext cx="7936596" cy="646331"/>
          </a:xfrm>
          <a:prstGeom prst="rect">
            <a:avLst/>
          </a:prstGeom>
          <a:noFill/>
        </p:spPr>
        <p:txBody>
          <a:bodyPr wrap="none" rtlCol="0">
            <a:spAutoFit/>
          </a:bodyPr>
          <a:lstStyle/>
          <a:p>
            <a:r>
              <a:rPr lang="tr-TR" sz="3600" b="1" dirty="0">
                <a:solidFill>
                  <a:schemeClr val="bg1"/>
                </a:solidFill>
              </a:rPr>
              <a:t>GÖRÜNTÜ İŞLEME (IMAGE PROCESSING)</a:t>
            </a:r>
            <a:endParaRPr lang="en-US" sz="3600" b="1" dirty="0">
              <a:solidFill>
                <a:schemeClr val="bg1"/>
              </a:solidFill>
            </a:endParaRPr>
          </a:p>
        </p:txBody>
      </p:sp>
      <p:pic>
        <p:nvPicPr>
          <p:cNvPr id="4" name="Resim 3">
            <a:extLst>
              <a:ext uri="{FF2B5EF4-FFF2-40B4-BE49-F238E27FC236}">
                <a16:creationId xmlns:a16="http://schemas.microsoft.com/office/drawing/2014/main" id="{C20F556A-57C1-4058-8A48-467497A7BA5C}"/>
              </a:ext>
            </a:extLst>
          </p:cNvPr>
          <p:cNvPicPr>
            <a:picLocks noChangeAspect="1"/>
          </p:cNvPicPr>
          <p:nvPr/>
        </p:nvPicPr>
        <p:blipFill>
          <a:blip r:embed="rId2"/>
          <a:stretch>
            <a:fillRect/>
          </a:stretch>
        </p:blipFill>
        <p:spPr>
          <a:xfrm>
            <a:off x="8097520" y="2169036"/>
            <a:ext cx="3698240" cy="296176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67958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A8A6801-07D1-49B8-8659-858E60A1D473}"/>
              </a:ext>
            </a:extLst>
          </p:cNvPr>
          <p:cNvSpPr>
            <a:spLocks noGrp="1"/>
          </p:cNvSpPr>
          <p:nvPr>
            <p:ph type="title"/>
          </p:nvPr>
        </p:nvSpPr>
        <p:spPr>
          <a:xfrm>
            <a:off x="1645920" y="193906"/>
            <a:ext cx="8524240" cy="953307"/>
          </a:xfrm>
        </p:spPr>
        <p:txBody>
          <a:bodyPr>
            <a:noAutofit/>
          </a:bodyPr>
          <a:lstStyle/>
          <a:p>
            <a:r>
              <a:rPr lang="tr-TR" sz="3600" b="1" dirty="0">
                <a:solidFill>
                  <a:schemeClr val="bg1"/>
                </a:solidFill>
              </a:rPr>
              <a:t>BİLGİSAYARLI GÖRÜ(COMPUTER VİSİON)</a:t>
            </a:r>
            <a:endParaRPr lang="en-US" sz="3600" b="1" dirty="0">
              <a:solidFill>
                <a:schemeClr val="bg1"/>
              </a:solidFill>
            </a:endParaRPr>
          </a:p>
        </p:txBody>
      </p:sp>
      <p:sp>
        <p:nvSpPr>
          <p:cNvPr id="6" name="Metin Yer Tutucusu 5">
            <a:extLst>
              <a:ext uri="{FF2B5EF4-FFF2-40B4-BE49-F238E27FC236}">
                <a16:creationId xmlns:a16="http://schemas.microsoft.com/office/drawing/2014/main" id="{625FC56B-9DCE-418C-9BFB-AA0111C79563}"/>
              </a:ext>
            </a:extLst>
          </p:cNvPr>
          <p:cNvSpPr>
            <a:spLocks noGrp="1"/>
          </p:cNvSpPr>
          <p:nvPr>
            <p:ph type="body" sz="half" idx="2"/>
          </p:nvPr>
        </p:nvSpPr>
        <p:spPr>
          <a:xfrm>
            <a:off x="640080" y="1600200"/>
            <a:ext cx="10180320" cy="4251960"/>
          </a:xfrm>
        </p:spPr>
        <p:txBody>
          <a:bodyPr>
            <a:noAutofit/>
          </a:bodyPr>
          <a:lstStyle/>
          <a:p>
            <a:pPr marL="342900" indent="-342900">
              <a:buFont typeface="Arial" panose="020B0604020202020204" pitchFamily="34" charset="0"/>
              <a:buChar char="•"/>
            </a:pPr>
            <a:r>
              <a:rPr lang="tr-TR" sz="2800" dirty="0"/>
              <a:t>Y</a:t>
            </a:r>
            <a:r>
              <a:rPr lang="en-US" sz="2800" dirty="0" err="1"/>
              <a:t>üz</a:t>
            </a:r>
            <a:r>
              <a:rPr lang="en-US" sz="2800" dirty="0"/>
              <a:t> </a:t>
            </a:r>
            <a:r>
              <a:rPr lang="en-US" sz="2800" dirty="0" err="1"/>
              <a:t>tanıma</a:t>
            </a:r>
            <a:r>
              <a:rPr lang="en-US" sz="2800" dirty="0"/>
              <a:t> </a:t>
            </a:r>
            <a:r>
              <a:rPr lang="en-US" sz="2800" dirty="0" err="1"/>
              <a:t>sistemleri</a:t>
            </a:r>
            <a:r>
              <a:rPr lang="en-US" sz="2800" dirty="0"/>
              <a:t> </a:t>
            </a:r>
            <a:r>
              <a:rPr lang="en-US" sz="2800" dirty="0" err="1"/>
              <a:t>bu</a:t>
            </a:r>
            <a:r>
              <a:rPr lang="en-US" sz="2800" dirty="0"/>
              <a:t> alt </a:t>
            </a:r>
            <a:r>
              <a:rPr lang="en-US" sz="2800" dirty="0" err="1"/>
              <a:t>bilim</a:t>
            </a:r>
            <a:r>
              <a:rPr lang="en-US" sz="2800" dirty="0"/>
              <a:t> </a:t>
            </a:r>
            <a:r>
              <a:rPr lang="en-US" sz="2800" dirty="0" err="1"/>
              <a:t>dalının</a:t>
            </a:r>
            <a:r>
              <a:rPr lang="en-US" sz="2800" dirty="0"/>
              <a:t> </a:t>
            </a:r>
            <a:r>
              <a:rPr lang="en-US" sz="2800" dirty="0" err="1"/>
              <a:t>alanına</a:t>
            </a:r>
            <a:r>
              <a:rPr lang="en-US" sz="2800" dirty="0"/>
              <a:t> </a:t>
            </a:r>
            <a:r>
              <a:rPr lang="en-US" sz="2800" dirty="0" err="1"/>
              <a:t>girmektedir</a:t>
            </a:r>
            <a:r>
              <a:rPr lang="en-US" sz="2800" dirty="0"/>
              <a:t>. </a:t>
            </a:r>
            <a:endParaRPr lang="tr-TR" sz="2800" dirty="0"/>
          </a:p>
          <a:p>
            <a:pPr marL="342900" indent="-342900">
              <a:buFont typeface="Arial" panose="020B0604020202020204" pitchFamily="34" charset="0"/>
              <a:buChar char="•"/>
            </a:pPr>
            <a:r>
              <a:rPr lang="en-US" sz="2800" dirty="0"/>
              <a:t>Bunun </a:t>
            </a:r>
            <a:r>
              <a:rPr lang="en-US" sz="2800" dirty="0" err="1"/>
              <a:t>yanında</a:t>
            </a:r>
            <a:r>
              <a:rPr lang="en-US" sz="2800" dirty="0"/>
              <a:t> </a:t>
            </a:r>
            <a:r>
              <a:rPr lang="en-US" sz="2800" dirty="0" err="1"/>
              <a:t>cisimleri</a:t>
            </a:r>
            <a:r>
              <a:rPr lang="en-US" sz="2800" dirty="0"/>
              <a:t>, </a:t>
            </a:r>
            <a:r>
              <a:rPr lang="en-US" sz="2800" dirty="0" err="1"/>
              <a:t>hayvanları</a:t>
            </a:r>
            <a:r>
              <a:rPr lang="en-US" sz="2800" dirty="0"/>
              <a:t> </a:t>
            </a:r>
            <a:r>
              <a:rPr lang="en-US" sz="2800" dirty="0" err="1"/>
              <a:t>tanıma</a:t>
            </a:r>
            <a:r>
              <a:rPr lang="en-US" sz="2800" dirty="0"/>
              <a:t> </a:t>
            </a:r>
            <a:r>
              <a:rPr lang="en-US" sz="2800" dirty="0" err="1"/>
              <a:t>tiplerini</a:t>
            </a:r>
            <a:r>
              <a:rPr lang="en-US" sz="2800" dirty="0"/>
              <a:t> </a:t>
            </a:r>
            <a:r>
              <a:rPr lang="en-US" sz="2800" dirty="0" err="1"/>
              <a:t>cinslerini</a:t>
            </a:r>
            <a:r>
              <a:rPr lang="en-US" sz="2800" dirty="0"/>
              <a:t> </a:t>
            </a:r>
            <a:r>
              <a:rPr lang="en-US" sz="2800" dirty="0" err="1"/>
              <a:t>ayırt</a:t>
            </a:r>
            <a:r>
              <a:rPr lang="en-US" sz="2800" dirty="0"/>
              <a:t> </a:t>
            </a:r>
            <a:r>
              <a:rPr lang="en-US" sz="2800" dirty="0" err="1"/>
              <a:t>edebilme</a:t>
            </a:r>
            <a:r>
              <a:rPr lang="en-US" sz="2800" dirty="0"/>
              <a:t>, </a:t>
            </a:r>
            <a:r>
              <a:rPr lang="en-US" sz="2800" dirty="0" err="1"/>
              <a:t>araçları</a:t>
            </a:r>
            <a:r>
              <a:rPr lang="en-US" sz="2800" dirty="0"/>
              <a:t> </a:t>
            </a:r>
            <a:r>
              <a:rPr lang="en-US" sz="2800" dirty="0" err="1"/>
              <a:t>görmek</a:t>
            </a:r>
            <a:r>
              <a:rPr lang="en-US" sz="2800" dirty="0"/>
              <a:t> </a:t>
            </a:r>
            <a:r>
              <a:rPr lang="en-US" sz="2800" dirty="0" err="1"/>
              <a:t>plakalarından</a:t>
            </a:r>
            <a:r>
              <a:rPr lang="en-US" sz="2800" dirty="0"/>
              <a:t> </a:t>
            </a:r>
            <a:r>
              <a:rPr lang="en-US" sz="2800" dirty="0" err="1"/>
              <a:t>kime</a:t>
            </a:r>
            <a:r>
              <a:rPr lang="en-US" sz="2800" dirty="0"/>
              <a:t> </a:t>
            </a:r>
            <a:r>
              <a:rPr lang="en-US" sz="2800" dirty="0" err="1"/>
              <a:t>ait</a:t>
            </a:r>
            <a:r>
              <a:rPr lang="en-US" sz="2800" dirty="0"/>
              <a:t> </a:t>
            </a:r>
            <a:r>
              <a:rPr lang="en-US" sz="2800" dirty="0" err="1"/>
              <a:t>olduklarının</a:t>
            </a:r>
            <a:r>
              <a:rPr lang="en-US" sz="2800" dirty="0"/>
              <a:t> </a:t>
            </a:r>
            <a:r>
              <a:rPr lang="en-US" sz="2800" dirty="0" err="1"/>
              <a:t>çıkarımlarının</a:t>
            </a:r>
            <a:r>
              <a:rPr lang="en-US" sz="2800" dirty="0"/>
              <a:t> </a:t>
            </a:r>
            <a:r>
              <a:rPr lang="en-US" sz="2800" dirty="0" err="1"/>
              <a:t>yapılması</a:t>
            </a:r>
            <a:r>
              <a:rPr lang="en-US" sz="2800" dirty="0"/>
              <a:t>, </a:t>
            </a:r>
            <a:r>
              <a:rPr lang="en-US" sz="2800" dirty="0" err="1"/>
              <a:t>ve</a:t>
            </a:r>
            <a:r>
              <a:rPr lang="en-US" sz="2800" dirty="0"/>
              <a:t> </a:t>
            </a:r>
            <a:r>
              <a:rPr lang="en-US" sz="2800" dirty="0" err="1"/>
              <a:t>hatta</a:t>
            </a:r>
            <a:r>
              <a:rPr lang="en-US" sz="2800" dirty="0"/>
              <a:t> </a:t>
            </a:r>
            <a:r>
              <a:rPr lang="en-US" sz="2800" dirty="0" err="1"/>
              <a:t>insanların</a:t>
            </a:r>
            <a:r>
              <a:rPr lang="en-US" sz="2800" dirty="0"/>
              <a:t> </a:t>
            </a:r>
            <a:r>
              <a:rPr lang="en-US" sz="2800" dirty="0" err="1"/>
              <a:t>yüzlerindeki</a:t>
            </a:r>
            <a:r>
              <a:rPr lang="en-US" sz="2800" dirty="0"/>
              <a:t> </a:t>
            </a:r>
            <a:r>
              <a:rPr lang="en-US" sz="2800" dirty="0" err="1"/>
              <a:t>ifadelerden</a:t>
            </a:r>
            <a:r>
              <a:rPr lang="en-US" sz="2800" dirty="0"/>
              <a:t> </a:t>
            </a:r>
            <a:r>
              <a:rPr lang="en-US" sz="2800" dirty="0" err="1"/>
              <a:t>suçlu</a:t>
            </a:r>
            <a:r>
              <a:rPr lang="en-US" sz="2800" dirty="0"/>
              <a:t> </a:t>
            </a:r>
            <a:r>
              <a:rPr lang="en-US" sz="2800" dirty="0" err="1"/>
              <a:t>olup</a:t>
            </a:r>
            <a:r>
              <a:rPr lang="en-US" sz="2800" dirty="0"/>
              <a:t> </a:t>
            </a:r>
            <a:r>
              <a:rPr lang="en-US" sz="2800" dirty="0" err="1"/>
              <a:t>olmadıklarını</a:t>
            </a:r>
            <a:r>
              <a:rPr lang="en-US" sz="2800" dirty="0"/>
              <a:t> </a:t>
            </a:r>
            <a:r>
              <a:rPr lang="en-US" sz="2800" dirty="0" err="1"/>
              <a:t>anlamak</a:t>
            </a:r>
            <a:r>
              <a:rPr lang="en-US" sz="2800" dirty="0"/>
              <a:t> </a:t>
            </a:r>
            <a:r>
              <a:rPr lang="en-US" sz="2800" dirty="0" err="1"/>
              <a:t>gibi</a:t>
            </a:r>
            <a:r>
              <a:rPr lang="en-US" sz="2800" dirty="0"/>
              <a:t> </a:t>
            </a:r>
            <a:r>
              <a:rPr lang="en-US" sz="2800" dirty="0" err="1"/>
              <a:t>bir</a:t>
            </a:r>
            <a:r>
              <a:rPr lang="en-US" sz="2800" dirty="0"/>
              <a:t> </a:t>
            </a:r>
            <a:r>
              <a:rPr lang="en-US" sz="2800" dirty="0" err="1"/>
              <a:t>çok</a:t>
            </a:r>
            <a:r>
              <a:rPr lang="en-US" sz="2800" dirty="0"/>
              <a:t> </a:t>
            </a:r>
            <a:r>
              <a:rPr lang="en-US" sz="2800" dirty="0" err="1"/>
              <a:t>daha</a:t>
            </a:r>
            <a:r>
              <a:rPr lang="en-US" sz="2800" dirty="0"/>
              <a:t> </a:t>
            </a:r>
            <a:r>
              <a:rPr lang="en-US" sz="2800" dirty="0" err="1"/>
              <a:t>kullanım</a:t>
            </a:r>
            <a:r>
              <a:rPr lang="en-US" sz="2800" dirty="0"/>
              <a:t> </a:t>
            </a:r>
            <a:r>
              <a:rPr lang="en-US" sz="2800" dirty="0" err="1"/>
              <a:t>alanı</a:t>
            </a:r>
            <a:r>
              <a:rPr lang="en-US" sz="2800" dirty="0"/>
              <a:t> </a:t>
            </a:r>
            <a:r>
              <a:rPr lang="en-US" sz="2800" dirty="0" err="1"/>
              <a:t>mevcuttur</a:t>
            </a:r>
            <a:r>
              <a:rPr lang="en-US" sz="2800" dirty="0"/>
              <a:t>. </a:t>
            </a:r>
            <a:endParaRPr lang="tr-TR" sz="2800" dirty="0"/>
          </a:p>
          <a:p>
            <a:pPr marL="342900" indent="-342900">
              <a:buFont typeface="Arial" panose="020B0604020202020204" pitchFamily="34" charset="0"/>
              <a:buChar char="•"/>
            </a:pPr>
            <a:r>
              <a:rPr lang="tr-TR" sz="2800" dirty="0"/>
              <a:t>R</a:t>
            </a:r>
            <a:r>
              <a:rPr lang="en-US" sz="2800" dirty="0" err="1"/>
              <a:t>esimler</a:t>
            </a:r>
            <a:r>
              <a:rPr lang="en-US" sz="2800" dirty="0"/>
              <a:t> </a:t>
            </a:r>
            <a:r>
              <a:rPr lang="en-US" sz="2800" dirty="0" err="1"/>
              <a:t>bilgisayar</a:t>
            </a:r>
            <a:r>
              <a:rPr lang="en-US" sz="2800" dirty="0"/>
              <a:t> </a:t>
            </a:r>
            <a:r>
              <a:rPr lang="en-US" sz="2800" dirty="0" err="1"/>
              <a:t>ile</a:t>
            </a:r>
            <a:r>
              <a:rPr lang="en-US" sz="2800" dirty="0"/>
              <a:t> </a:t>
            </a:r>
            <a:r>
              <a:rPr lang="en-US" sz="2800" dirty="0" err="1"/>
              <a:t>işlenmesi</a:t>
            </a:r>
            <a:r>
              <a:rPr lang="en-US" sz="2800" dirty="0"/>
              <a:t> </a:t>
            </a:r>
            <a:r>
              <a:rPr lang="en-US" sz="2800" dirty="0" err="1"/>
              <a:t>en</a:t>
            </a:r>
            <a:r>
              <a:rPr lang="en-US" sz="2800" dirty="0"/>
              <a:t> </a:t>
            </a:r>
            <a:r>
              <a:rPr lang="en-US" sz="2800" dirty="0" err="1"/>
              <a:t>büyük</a:t>
            </a:r>
            <a:r>
              <a:rPr lang="en-US" sz="2800" dirty="0"/>
              <a:t> </a:t>
            </a:r>
            <a:r>
              <a:rPr lang="en-US" sz="2800" dirty="0" err="1"/>
              <a:t>işlemci</a:t>
            </a:r>
            <a:r>
              <a:rPr lang="en-US" sz="2800" dirty="0"/>
              <a:t> </a:t>
            </a:r>
            <a:r>
              <a:rPr lang="en-US" sz="2800" dirty="0" err="1"/>
              <a:t>gücü</a:t>
            </a:r>
            <a:r>
              <a:rPr lang="en-US" sz="2800" dirty="0"/>
              <a:t> </a:t>
            </a:r>
            <a:r>
              <a:rPr lang="en-US" sz="2800" dirty="0" err="1"/>
              <a:t>gerektiren</a:t>
            </a:r>
            <a:r>
              <a:rPr lang="en-US" sz="2800" dirty="0"/>
              <a:t> </a:t>
            </a:r>
            <a:r>
              <a:rPr lang="en-US" sz="2800" dirty="0" err="1"/>
              <a:t>dosyalardır</a:t>
            </a:r>
            <a:r>
              <a:rPr lang="en-US" sz="2800" dirty="0"/>
              <a:t>. </a:t>
            </a:r>
          </a:p>
        </p:txBody>
      </p:sp>
    </p:spTree>
    <p:extLst>
      <p:ext uri="{BB962C8B-B14F-4D97-AF65-F5344CB8AC3E}">
        <p14:creationId xmlns:p14="http://schemas.microsoft.com/office/powerpoint/2010/main" val="387221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ar-reco-demo.mp4">
            <a:hlinkClick r:id="" action="ppaction://media"/>
            <a:extLst>
              <a:ext uri="{FF2B5EF4-FFF2-40B4-BE49-F238E27FC236}">
                <a16:creationId xmlns:a16="http://schemas.microsoft.com/office/drawing/2014/main" id="{8716A6BD-91E1-4FA6-977D-C26FFF673A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21435" y="768350"/>
            <a:ext cx="9082088" cy="5108575"/>
          </a:xfrm>
        </p:spPr>
      </p:pic>
    </p:spTree>
    <p:extLst>
      <p:ext uri="{BB962C8B-B14F-4D97-AF65-F5344CB8AC3E}">
        <p14:creationId xmlns:p14="http://schemas.microsoft.com/office/powerpoint/2010/main" val="402483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motionGenderAgeDemo.mp4">
            <a:hlinkClick r:id="" action="ppaction://media"/>
            <a:extLst>
              <a:ext uri="{FF2B5EF4-FFF2-40B4-BE49-F238E27FC236}">
                <a16:creationId xmlns:a16="http://schemas.microsoft.com/office/drawing/2014/main" id="{23BE3C90-CD6A-4461-9E00-34A97FBF249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97280" y="772160"/>
            <a:ext cx="9611360" cy="5029200"/>
          </a:xfrm>
        </p:spPr>
      </p:pic>
    </p:spTree>
    <p:extLst>
      <p:ext uri="{BB962C8B-B14F-4D97-AF65-F5344CB8AC3E}">
        <p14:creationId xmlns:p14="http://schemas.microsoft.com/office/powerpoint/2010/main" val="425418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8ABEC2-DF19-462A-AD0A-CF343CD47167}"/>
              </a:ext>
            </a:extLst>
          </p:cNvPr>
          <p:cNvSpPr>
            <a:spLocks noGrp="1"/>
          </p:cNvSpPr>
          <p:nvPr>
            <p:ph type="title"/>
          </p:nvPr>
        </p:nvSpPr>
        <p:spPr>
          <a:xfrm>
            <a:off x="1041400" y="325122"/>
            <a:ext cx="9382760" cy="690879"/>
          </a:xfrm>
        </p:spPr>
        <p:txBody>
          <a:bodyPr>
            <a:normAutofit fontScale="90000"/>
          </a:bodyPr>
          <a:lstStyle/>
          <a:p>
            <a:pPr algn="ctr"/>
            <a:r>
              <a:rPr lang="en-US" sz="3600" b="1" dirty="0" err="1">
                <a:solidFill>
                  <a:schemeClr val="bg1"/>
                </a:solidFill>
              </a:rPr>
              <a:t>Doğal</a:t>
            </a:r>
            <a:r>
              <a:rPr lang="en-US" sz="3600" b="1" dirty="0">
                <a:solidFill>
                  <a:schemeClr val="bg1"/>
                </a:solidFill>
              </a:rPr>
              <a:t> D</a:t>
            </a:r>
            <a:r>
              <a:rPr lang="tr-TR" sz="3600" b="1" dirty="0">
                <a:solidFill>
                  <a:schemeClr val="bg1"/>
                </a:solidFill>
              </a:rPr>
              <a:t>İ</a:t>
            </a:r>
            <a:r>
              <a:rPr lang="en-US" sz="3600" b="1" dirty="0">
                <a:solidFill>
                  <a:schemeClr val="bg1"/>
                </a:solidFill>
              </a:rPr>
              <a:t>l </a:t>
            </a:r>
            <a:r>
              <a:rPr lang="en-US" sz="3600" b="1" dirty="0" err="1">
                <a:solidFill>
                  <a:schemeClr val="bg1"/>
                </a:solidFill>
              </a:rPr>
              <a:t>İşleme</a:t>
            </a:r>
            <a:r>
              <a:rPr lang="en-US" sz="3600" b="1" dirty="0">
                <a:solidFill>
                  <a:schemeClr val="bg1"/>
                </a:solidFill>
              </a:rPr>
              <a:t> (Natural Language Processing</a:t>
            </a:r>
            <a:r>
              <a:rPr lang="en-US" sz="3200" b="1" dirty="0">
                <a:solidFill>
                  <a:schemeClr val="bg1"/>
                </a:solidFill>
              </a:rPr>
              <a:t>)</a:t>
            </a:r>
          </a:p>
        </p:txBody>
      </p:sp>
      <p:sp>
        <p:nvSpPr>
          <p:cNvPr id="4" name="Metin Yer Tutucusu 3">
            <a:extLst>
              <a:ext uri="{FF2B5EF4-FFF2-40B4-BE49-F238E27FC236}">
                <a16:creationId xmlns:a16="http://schemas.microsoft.com/office/drawing/2014/main" id="{BDE7BEC3-1D4D-466F-AAB1-879ED875B9CA}"/>
              </a:ext>
            </a:extLst>
          </p:cNvPr>
          <p:cNvSpPr>
            <a:spLocks noGrp="1"/>
          </p:cNvSpPr>
          <p:nvPr>
            <p:ph type="body" sz="half" idx="2"/>
          </p:nvPr>
        </p:nvSpPr>
        <p:spPr>
          <a:xfrm>
            <a:off x="650240" y="1444414"/>
            <a:ext cx="10668000" cy="4174066"/>
          </a:xfrm>
        </p:spPr>
        <p:txBody>
          <a:bodyPr>
            <a:noAutofit/>
          </a:bodyPr>
          <a:lstStyle/>
          <a:p>
            <a:pPr marL="342900" indent="-342900">
              <a:buFont typeface="Arial" panose="020B0604020202020204" pitchFamily="34" charset="0"/>
              <a:buChar char="•"/>
            </a:pPr>
            <a:r>
              <a:rPr lang="en-US" sz="2800" dirty="0"/>
              <a:t>Bu alt </a:t>
            </a:r>
            <a:r>
              <a:rPr lang="en-US" sz="2800" dirty="0" err="1"/>
              <a:t>bilim</a:t>
            </a:r>
            <a:r>
              <a:rPr lang="en-US" sz="2800" dirty="0"/>
              <a:t> </a:t>
            </a:r>
            <a:r>
              <a:rPr lang="en-US" sz="2800" dirty="0" err="1"/>
              <a:t>dalı</a:t>
            </a:r>
            <a:r>
              <a:rPr lang="en-US" sz="2800" dirty="0"/>
              <a:t>, </a:t>
            </a:r>
            <a:r>
              <a:rPr lang="en-US" sz="2800" dirty="0" err="1"/>
              <a:t>insanın</a:t>
            </a:r>
            <a:r>
              <a:rPr lang="en-US" sz="2800" dirty="0"/>
              <a:t> </a:t>
            </a:r>
            <a:r>
              <a:rPr lang="en-US" sz="2800" dirty="0" err="1"/>
              <a:t>konuşabilme</a:t>
            </a:r>
            <a:r>
              <a:rPr lang="en-US" sz="2800" dirty="0"/>
              <a:t> </a:t>
            </a:r>
            <a:r>
              <a:rPr lang="en-US" sz="2800" dirty="0" err="1"/>
              <a:t>ve</a:t>
            </a:r>
            <a:r>
              <a:rPr lang="en-US" sz="2800" dirty="0"/>
              <a:t> </a:t>
            </a:r>
            <a:r>
              <a:rPr lang="en-US" sz="2800" dirty="0" err="1"/>
              <a:t>özellikle</a:t>
            </a:r>
            <a:r>
              <a:rPr lang="en-US" sz="2800" dirty="0"/>
              <a:t> de </a:t>
            </a:r>
            <a:r>
              <a:rPr lang="en-US" sz="2800" dirty="0" err="1"/>
              <a:t>konuşulanı</a:t>
            </a:r>
            <a:r>
              <a:rPr lang="en-US" sz="2800" dirty="0"/>
              <a:t> </a:t>
            </a:r>
            <a:r>
              <a:rPr lang="en-US" sz="2800" dirty="0" err="1"/>
              <a:t>anlama</a:t>
            </a:r>
            <a:r>
              <a:rPr lang="en-US" sz="2800" dirty="0"/>
              <a:t> </a:t>
            </a:r>
            <a:r>
              <a:rPr lang="en-US" sz="2800" dirty="0" err="1"/>
              <a:t>yeteneklerini</a:t>
            </a:r>
            <a:r>
              <a:rPr lang="en-US" sz="2800" dirty="0"/>
              <a:t> </a:t>
            </a:r>
            <a:r>
              <a:rPr lang="en-US" sz="2800" dirty="0" err="1"/>
              <a:t>taklit</a:t>
            </a:r>
            <a:r>
              <a:rPr lang="en-US" sz="2800" dirty="0"/>
              <a:t> </a:t>
            </a:r>
            <a:r>
              <a:rPr lang="en-US" sz="2800" dirty="0" err="1"/>
              <a:t>edebilmeyi</a:t>
            </a:r>
            <a:r>
              <a:rPr lang="en-US" sz="2800" dirty="0"/>
              <a:t> </a:t>
            </a:r>
            <a:r>
              <a:rPr lang="en-US" sz="2800" dirty="0" err="1"/>
              <a:t>hedeflemektedir</a:t>
            </a:r>
            <a:r>
              <a:rPr lang="en-US" sz="2800" dirty="0"/>
              <a:t>.</a:t>
            </a:r>
            <a:endParaRPr lang="tr-TR" sz="2800" dirty="0"/>
          </a:p>
          <a:p>
            <a:pPr marL="342900" indent="-342900">
              <a:buFont typeface="Arial" panose="020B0604020202020204" pitchFamily="34" charset="0"/>
              <a:buChar char="•"/>
            </a:pPr>
            <a:r>
              <a:rPr lang="en-US" sz="2800" dirty="0"/>
              <a:t>Bu </a:t>
            </a:r>
            <a:r>
              <a:rPr lang="en-US" sz="2800" dirty="0" err="1"/>
              <a:t>bilim</a:t>
            </a:r>
            <a:r>
              <a:rPr lang="en-US" sz="2800" dirty="0"/>
              <a:t> </a:t>
            </a:r>
            <a:r>
              <a:rPr lang="en-US" sz="2800" dirty="0" err="1"/>
              <a:t>dalının</a:t>
            </a:r>
            <a:r>
              <a:rPr lang="en-US" sz="2800" dirty="0"/>
              <a:t> </a:t>
            </a:r>
            <a:r>
              <a:rPr lang="en-US" sz="2800" dirty="0" err="1"/>
              <a:t>en</a:t>
            </a:r>
            <a:r>
              <a:rPr lang="en-US" sz="2800" dirty="0"/>
              <a:t> </a:t>
            </a:r>
            <a:r>
              <a:rPr lang="en-US" sz="2800" dirty="0" err="1"/>
              <a:t>büyük</a:t>
            </a:r>
            <a:r>
              <a:rPr lang="en-US" sz="2800" dirty="0"/>
              <a:t> </a:t>
            </a:r>
            <a:r>
              <a:rPr lang="en-US" sz="2800" dirty="0" err="1"/>
              <a:t>motivasyonu</a:t>
            </a:r>
            <a:r>
              <a:rPr lang="en-US" sz="2800" dirty="0"/>
              <a:t>, </a:t>
            </a:r>
            <a:r>
              <a:rPr lang="en-US" sz="2800" dirty="0" err="1"/>
              <a:t>insanların</a:t>
            </a:r>
            <a:r>
              <a:rPr lang="en-US" sz="2800" dirty="0"/>
              <a:t> </a:t>
            </a:r>
            <a:r>
              <a:rPr lang="en-US" sz="2800" dirty="0" err="1"/>
              <a:t>bir</a:t>
            </a:r>
            <a:r>
              <a:rPr lang="en-US" sz="2800" dirty="0"/>
              <a:t> </a:t>
            </a:r>
            <a:r>
              <a:rPr lang="en-US" sz="2800" dirty="0" err="1"/>
              <a:t>dili</a:t>
            </a:r>
            <a:r>
              <a:rPr lang="en-US" sz="2800" dirty="0"/>
              <a:t> </a:t>
            </a:r>
            <a:r>
              <a:rPr lang="en-US" sz="2800" dirty="0" err="1"/>
              <a:t>nasıl</a:t>
            </a:r>
            <a:r>
              <a:rPr lang="en-US" sz="2800" dirty="0"/>
              <a:t> </a:t>
            </a:r>
            <a:r>
              <a:rPr lang="en-US" sz="2800" dirty="0" err="1"/>
              <a:t>öğrendikleri</a:t>
            </a:r>
            <a:r>
              <a:rPr lang="tr-TR" sz="2800" dirty="0" err="1"/>
              <a:t>dir</a:t>
            </a:r>
            <a:r>
              <a:rPr lang="tr-TR" sz="2800" dirty="0"/>
              <a:t>.</a:t>
            </a:r>
          </a:p>
          <a:p>
            <a:pPr marL="342900" indent="-342900">
              <a:buFont typeface="Arial" panose="020B0604020202020204" pitchFamily="34" charset="0"/>
              <a:buChar char="•"/>
            </a:pPr>
            <a:r>
              <a:rPr lang="en-US" sz="2800" dirty="0"/>
              <a:t>Bu problem </a:t>
            </a:r>
            <a:r>
              <a:rPr lang="en-US" sz="2800" dirty="0" err="1"/>
              <a:t>günümüzde</a:t>
            </a:r>
            <a:r>
              <a:rPr lang="en-US" sz="2800" dirty="0"/>
              <a:t> tam </a:t>
            </a:r>
            <a:r>
              <a:rPr lang="en-US" sz="2800" dirty="0" err="1"/>
              <a:t>olarak</a:t>
            </a:r>
            <a:r>
              <a:rPr lang="en-US" sz="2800" dirty="0"/>
              <a:t> </a:t>
            </a:r>
            <a:r>
              <a:rPr lang="en-US" sz="2800" dirty="0" err="1"/>
              <a:t>çözülmüştür</a:t>
            </a:r>
            <a:r>
              <a:rPr lang="en-US" sz="2800" dirty="0"/>
              <a:t> </a:t>
            </a:r>
            <a:r>
              <a:rPr lang="en-US" sz="2800" dirty="0" err="1"/>
              <a:t>diyebileceğmiz</a:t>
            </a:r>
            <a:r>
              <a:rPr lang="en-US" sz="2800" dirty="0"/>
              <a:t> </a:t>
            </a:r>
            <a:r>
              <a:rPr lang="en-US" sz="2800" dirty="0" err="1"/>
              <a:t>bir</a:t>
            </a:r>
            <a:r>
              <a:rPr lang="en-US" sz="2800" dirty="0"/>
              <a:t> problem </a:t>
            </a:r>
            <a:r>
              <a:rPr lang="en-US" sz="2800" dirty="0" err="1"/>
              <a:t>değildir</a:t>
            </a:r>
            <a:r>
              <a:rPr lang="en-US" sz="2800" dirty="0"/>
              <a:t>. Diller </a:t>
            </a:r>
            <a:r>
              <a:rPr lang="en-US" sz="2800" dirty="0" err="1"/>
              <a:t>insanlar</a:t>
            </a:r>
            <a:r>
              <a:rPr lang="en-US" sz="2800" dirty="0"/>
              <a:t> </a:t>
            </a:r>
            <a:r>
              <a:rPr lang="en-US" sz="2800" dirty="0" err="1"/>
              <a:t>ile</a:t>
            </a:r>
            <a:r>
              <a:rPr lang="en-US" sz="2800" dirty="0"/>
              <a:t> </a:t>
            </a:r>
            <a:r>
              <a:rPr lang="en-US" sz="2800" dirty="0" err="1"/>
              <a:t>birlikte</a:t>
            </a:r>
            <a:r>
              <a:rPr lang="en-US" sz="2800" dirty="0"/>
              <a:t> </a:t>
            </a:r>
            <a:r>
              <a:rPr lang="en-US" sz="2800" dirty="0" err="1"/>
              <a:t>yaşar</a:t>
            </a:r>
            <a:r>
              <a:rPr lang="en-US" sz="2800" dirty="0"/>
              <a:t> </a:t>
            </a:r>
            <a:r>
              <a:rPr lang="en-US" sz="2800" dirty="0" err="1"/>
              <a:t>evrilir</a:t>
            </a:r>
            <a:r>
              <a:rPr lang="en-US" sz="2800" dirty="0"/>
              <a:t> </a:t>
            </a:r>
            <a:r>
              <a:rPr lang="en-US" sz="2800" dirty="0" err="1"/>
              <a:t>ve</a:t>
            </a:r>
            <a:r>
              <a:rPr lang="en-US" sz="2800" dirty="0"/>
              <a:t> </a:t>
            </a:r>
            <a:r>
              <a:rPr lang="en-US" sz="2800" dirty="0" err="1"/>
              <a:t>değişirler</a:t>
            </a:r>
            <a:r>
              <a:rPr lang="en-US" sz="2800" dirty="0"/>
              <a:t>. Bu </a:t>
            </a:r>
            <a:r>
              <a:rPr lang="en-US" sz="2800" dirty="0" err="1"/>
              <a:t>sebeple</a:t>
            </a:r>
            <a:r>
              <a:rPr lang="en-US" sz="2800" dirty="0"/>
              <a:t> </a:t>
            </a:r>
            <a:r>
              <a:rPr lang="en-US" sz="2800" dirty="0" err="1"/>
              <a:t>insanlar</a:t>
            </a:r>
            <a:r>
              <a:rPr lang="en-US" sz="2800" dirty="0"/>
              <a:t> var </a:t>
            </a:r>
            <a:r>
              <a:rPr lang="en-US" sz="2800" dirty="0" err="1"/>
              <a:t>olduğu</a:t>
            </a:r>
            <a:r>
              <a:rPr lang="en-US" sz="2800" dirty="0"/>
              <a:t> </a:t>
            </a:r>
            <a:r>
              <a:rPr lang="en-US" sz="2800" dirty="0" err="1"/>
              <a:t>sürece</a:t>
            </a:r>
            <a:r>
              <a:rPr lang="en-US" sz="2800" dirty="0"/>
              <a:t> </a:t>
            </a:r>
            <a:r>
              <a:rPr lang="en-US" sz="2800" dirty="0" err="1"/>
              <a:t>bu</a:t>
            </a:r>
            <a:r>
              <a:rPr lang="en-US" sz="2800" dirty="0"/>
              <a:t> </a:t>
            </a:r>
            <a:r>
              <a:rPr lang="en-US" sz="2800" dirty="0" err="1"/>
              <a:t>çalışmalarda</a:t>
            </a:r>
            <a:r>
              <a:rPr lang="en-US" sz="2800" dirty="0"/>
              <a:t> </a:t>
            </a:r>
            <a:r>
              <a:rPr lang="en-US" sz="2800" dirty="0" err="1"/>
              <a:t>yapılmaya</a:t>
            </a:r>
            <a:r>
              <a:rPr lang="en-US" sz="2800" dirty="0"/>
              <a:t> </a:t>
            </a:r>
            <a:r>
              <a:rPr lang="en-US" sz="2800" dirty="0" err="1"/>
              <a:t>devam</a:t>
            </a:r>
            <a:r>
              <a:rPr lang="en-US" sz="2800" dirty="0"/>
              <a:t> </a:t>
            </a:r>
            <a:r>
              <a:rPr lang="en-US" sz="2800" dirty="0" err="1"/>
              <a:t>edecektir</a:t>
            </a:r>
            <a:r>
              <a:rPr lang="en-US" sz="2800" dirty="0"/>
              <a:t>.</a:t>
            </a:r>
          </a:p>
        </p:txBody>
      </p:sp>
    </p:spTree>
    <p:extLst>
      <p:ext uri="{BB962C8B-B14F-4D97-AF65-F5344CB8AC3E}">
        <p14:creationId xmlns:p14="http://schemas.microsoft.com/office/powerpoint/2010/main" val="874871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56832">
              <a:srgbClr val="F7BCCD"/>
            </a:gs>
            <a:gs pos="2000">
              <a:schemeClr val="accent1">
                <a:lumMod val="5000"/>
                <a:lumOff val="95000"/>
              </a:schemeClr>
            </a:gs>
            <a:gs pos="38000">
              <a:schemeClr val="bg2">
                <a:lumMod val="20000"/>
                <a:lumOff val="80000"/>
              </a:schemeClr>
            </a:gs>
            <a:gs pos="75000">
              <a:schemeClr val="accent1">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 name="Break Free - Song Composed with AI - Taryn Southern (Official Music Video)">
            <a:hlinkClick r:id="" action="ppaction://media"/>
            <a:extLst>
              <a:ext uri="{FF2B5EF4-FFF2-40B4-BE49-F238E27FC236}">
                <a16:creationId xmlns:a16="http://schemas.microsoft.com/office/drawing/2014/main" id="{3E52F74C-0131-4398-8A61-07C1FBF7BC9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49120" y="497839"/>
            <a:ext cx="8778240" cy="5293361"/>
          </a:xfrm>
        </p:spPr>
      </p:pic>
      <p:sp>
        <p:nvSpPr>
          <p:cNvPr id="11" name="Alt Bilgi Yer Tutucusu 10">
            <a:extLst>
              <a:ext uri="{FF2B5EF4-FFF2-40B4-BE49-F238E27FC236}">
                <a16:creationId xmlns:a16="http://schemas.microsoft.com/office/drawing/2014/main" id="{5DC3C9D0-78E9-4A57-A7C2-4EB7B0859B2E}"/>
              </a:ext>
            </a:extLst>
          </p:cNvPr>
          <p:cNvSpPr>
            <a:spLocks noGrp="1"/>
          </p:cNvSpPr>
          <p:nvPr>
            <p:ph type="ftr" sz="quarter" idx="11"/>
          </p:nvPr>
        </p:nvSpPr>
        <p:spPr/>
        <p:txBody>
          <a:bodyPr/>
          <a:lstStyle/>
          <a:p>
            <a:pPr rtl="0"/>
            <a:r>
              <a:rPr lang="en-US" noProof="0"/>
              <a:t>Break Free - Song Composed with AI | Taryn Southern (Official Music Video)</a:t>
            </a:r>
            <a:endParaRPr lang="tr-TR" noProof="0"/>
          </a:p>
        </p:txBody>
      </p:sp>
      <p:sp>
        <p:nvSpPr>
          <p:cNvPr id="12" name="Metin kutusu 11">
            <a:extLst>
              <a:ext uri="{FF2B5EF4-FFF2-40B4-BE49-F238E27FC236}">
                <a16:creationId xmlns:a16="http://schemas.microsoft.com/office/drawing/2014/main" id="{225DC2E3-73DE-43D1-9EE8-36A79FF22403}"/>
              </a:ext>
            </a:extLst>
          </p:cNvPr>
          <p:cNvSpPr txBox="1"/>
          <p:nvPr/>
        </p:nvSpPr>
        <p:spPr>
          <a:xfrm>
            <a:off x="203200" y="2011691"/>
            <a:ext cx="1778000" cy="2585323"/>
          </a:xfrm>
          <a:prstGeom prst="rect">
            <a:avLst/>
          </a:prstGeom>
          <a:noFill/>
        </p:spPr>
        <p:txBody>
          <a:bodyPr wrap="square" rtlCol="0">
            <a:spAutoFit/>
          </a:bodyPr>
          <a:lstStyle/>
          <a:p>
            <a:r>
              <a:rPr lang="tr-TR" b="1" dirty="0">
                <a:solidFill>
                  <a:schemeClr val="bg1"/>
                </a:solidFill>
              </a:rPr>
              <a:t>Yapay zeka kullanılarak bestelenen  “I am AI” isimli albüm ile görücüye çıkan “Break </a:t>
            </a:r>
            <a:r>
              <a:rPr lang="tr-TR" b="1" dirty="0" err="1">
                <a:solidFill>
                  <a:schemeClr val="bg1"/>
                </a:solidFill>
              </a:rPr>
              <a:t>Free</a:t>
            </a:r>
            <a:r>
              <a:rPr lang="tr-TR" b="1" dirty="0">
                <a:solidFill>
                  <a:schemeClr val="bg1"/>
                </a:solidFill>
              </a:rPr>
              <a:t>” isimli parça</a:t>
            </a:r>
          </a:p>
          <a:p>
            <a:endParaRPr lang="en-US" dirty="0"/>
          </a:p>
        </p:txBody>
      </p:sp>
    </p:spTree>
    <p:extLst>
      <p:ext uri="{BB962C8B-B14F-4D97-AF65-F5344CB8AC3E}">
        <p14:creationId xmlns:p14="http://schemas.microsoft.com/office/powerpoint/2010/main" val="9456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6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D764AE20-C9A1-4A4A-82A6-3BBC5266F589}"/>
              </a:ext>
            </a:extLst>
          </p:cNvPr>
          <p:cNvSpPr/>
          <p:nvPr/>
        </p:nvSpPr>
        <p:spPr>
          <a:xfrm>
            <a:off x="894080" y="1616055"/>
            <a:ext cx="10515600" cy="3539430"/>
          </a:xfrm>
          <a:prstGeom prst="rect">
            <a:avLst/>
          </a:prstGeom>
        </p:spPr>
        <p:txBody>
          <a:bodyPr wrap="square">
            <a:spAutoFit/>
          </a:bodyPr>
          <a:lstStyle/>
          <a:p>
            <a:r>
              <a:rPr lang="en-US" sz="2800" i="1" dirty="0"/>
              <a:t>ML, </a:t>
            </a:r>
            <a:r>
              <a:rPr lang="en-US" sz="2800" i="1" dirty="0" err="1"/>
              <a:t>matematiksel</a:t>
            </a:r>
            <a:r>
              <a:rPr lang="en-US" sz="2800" i="1" dirty="0"/>
              <a:t> </a:t>
            </a:r>
            <a:r>
              <a:rPr lang="en-US" sz="2800" i="1" dirty="0" err="1"/>
              <a:t>ve</a:t>
            </a:r>
            <a:r>
              <a:rPr lang="en-US" sz="2800" i="1" dirty="0"/>
              <a:t> </a:t>
            </a:r>
            <a:r>
              <a:rPr lang="en-US" sz="2800" i="1" dirty="0" err="1"/>
              <a:t>istatistiksel</a:t>
            </a:r>
            <a:r>
              <a:rPr lang="en-US" sz="2800" i="1" dirty="0"/>
              <a:t> </a:t>
            </a:r>
            <a:r>
              <a:rPr lang="en-US" sz="2800" i="1" dirty="0" err="1"/>
              <a:t>işlemler</a:t>
            </a:r>
            <a:r>
              <a:rPr lang="en-US" sz="2800" i="1" dirty="0"/>
              <a:t> </a:t>
            </a:r>
            <a:r>
              <a:rPr lang="en-US" sz="2800" i="1" dirty="0" err="1"/>
              <a:t>ile</a:t>
            </a:r>
            <a:r>
              <a:rPr lang="en-US" sz="2800" i="1" dirty="0"/>
              <a:t> </a:t>
            </a:r>
            <a:r>
              <a:rPr lang="en-US" sz="2800" i="1" dirty="0" err="1"/>
              <a:t>veriler</a:t>
            </a:r>
            <a:r>
              <a:rPr lang="en-US" sz="2800" i="1" dirty="0"/>
              <a:t> </a:t>
            </a:r>
            <a:r>
              <a:rPr lang="en-US" sz="2800" i="1" dirty="0" err="1"/>
              <a:t>üzerinden</a:t>
            </a:r>
            <a:r>
              <a:rPr lang="en-US" sz="2800" i="1" dirty="0"/>
              <a:t> </a:t>
            </a:r>
            <a:r>
              <a:rPr lang="en-US" sz="2800" i="1" dirty="0" err="1"/>
              <a:t>çıkarımlar</a:t>
            </a:r>
            <a:r>
              <a:rPr lang="en-US" sz="2800" i="1" dirty="0"/>
              <a:t> </a:t>
            </a:r>
            <a:r>
              <a:rPr lang="en-US" sz="2800" i="1" dirty="0" err="1"/>
              <a:t>yaparak</a:t>
            </a:r>
            <a:r>
              <a:rPr lang="en-US" sz="2800" i="1" dirty="0"/>
              <a:t> </a:t>
            </a:r>
            <a:r>
              <a:rPr lang="en-US" sz="2800" i="1" dirty="0" err="1"/>
              <a:t>tahminlerde</a:t>
            </a:r>
            <a:r>
              <a:rPr lang="en-US" sz="2800" i="1" dirty="0"/>
              <a:t> </a:t>
            </a:r>
            <a:r>
              <a:rPr lang="en-US" sz="2800" i="1" dirty="0" err="1"/>
              <a:t>bulunan</a:t>
            </a:r>
            <a:r>
              <a:rPr lang="en-US" sz="2800" i="1" dirty="0"/>
              <a:t> </a:t>
            </a:r>
            <a:r>
              <a:rPr lang="en-US" sz="2800" i="1" dirty="0" err="1"/>
              <a:t>sistemlerin</a:t>
            </a:r>
            <a:r>
              <a:rPr lang="en-US" sz="2800" i="1" dirty="0"/>
              <a:t> </a:t>
            </a:r>
            <a:r>
              <a:rPr lang="en-US" sz="2800" i="1" dirty="0" err="1"/>
              <a:t>bilgisayarlar</a:t>
            </a:r>
            <a:r>
              <a:rPr lang="tr-TR" sz="2800" i="1" dirty="0"/>
              <a:t> ile </a:t>
            </a:r>
            <a:r>
              <a:rPr lang="en-US" sz="2800" i="1" dirty="0" err="1"/>
              <a:t>modellenmesidir</a:t>
            </a:r>
            <a:r>
              <a:rPr lang="en-US" sz="2800" i="1" dirty="0"/>
              <a:t>.</a:t>
            </a:r>
            <a:endParaRPr lang="tr-TR" sz="2800" i="1" dirty="0"/>
          </a:p>
          <a:p>
            <a:r>
              <a:rPr lang="en-US" sz="2800" dirty="0"/>
              <a:t>ML </a:t>
            </a:r>
            <a:r>
              <a:rPr lang="en-US" sz="2800" dirty="0" err="1"/>
              <a:t>temelde</a:t>
            </a:r>
            <a:r>
              <a:rPr lang="en-US" sz="2800" dirty="0"/>
              <a:t> </a:t>
            </a:r>
            <a:r>
              <a:rPr lang="en-US" sz="2800" dirty="0" err="1"/>
              <a:t>öğrenme</a:t>
            </a:r>
            <a:r>
              <a:rPr lang="en-US" sz="2800" dirty="0"/>
              <a:t> </a:t>
            </a:r>
            <a:r>
              <a:rPr lang="en-US" sz="2800" dirty="0" err="1"/>
              <a:t>yöntemine</a:t>
            </a:r>
            <a:r>
              <a:rPr lang="en-US" sz="2800" dirty="0"/>
              <a:t> </a:t>
            </a:r>
            <a:r>
              <a:rPr lang="en-US" sz="2800" dirty="0" err="1"/>
              <a:t>göre</a:t>
            </a:r>
            <a:r>
              <a:rPr lang="en-US" sz="2800" dirty="0"/>
              <a:t> </a:t>
            </a:r>
            <a:r>
              <a:rPr lang="en-US" sz="2800" dirty="0" err="1"/>
              <a:t>üç</a:t>
            </a:r>
            <a:r>
              <a:rPr lang="en-US" sz="2800" dirty="0"/>
              <a:t> </a:t>
            </a:r>
            <a:r>
              <a:rPr lang="en-US" sz="2800" dirty="0" err="1"/>
              <a:t>gruba</a:t>
            </a:r>
            <a:r>
              <a:rPr lang="en-US" sz="2800" dirty="0"/>
              <a:t> </a:t>
            </a:r>
            <a:r>
              <a:rPr lang="en-US" sz="2800" dirty="0" err="1"/>
              <a:t>ayrılır</a:t>
            </a:r>
            <a:r>
              <a:rPr lang="tr-TR" sz="2800" dirty="0"/>
              <a:t>;</a:t>
            </a:r>
          </a:p>
          <a:p>
            <a:endParaRPr lang="tr-TR" sz="2800" dirty="0"/>
          </a:p>
          <a:p>
            <a:pPr marL="457200" indent="-457200">
              <a:buFont typeface="Arial" panose="020B0604020202020204" pitchFamily="34" charset="0"/>
              <a:buChar char="•"/>
            </a:pPr>
            <a:r>
              <a:rPr lang="en-US" sz="2800" dirty="0"/>
              <a:t>Supervised</a:t>
            </a:r>
            <a:r>
              <a:rPr lang="tr-TR" sz="2800" dirty="0"/>
              <a:t> </a:t>
            </a:r>
            <a:r>
              <a:rPr lang="en-US" sz="2800" dirty="0"/>
              <a:t>(</a:t>
            </a:r>
            <a:r>
              <a:rPr lang="en-US" sz="2800" dirty="0" err="1"/>
              <a:t>Gözetimli</a:t>
            </a:r>
            <a:r>
              <a:rPr lang="en-US" sz="2800" dirty="0"/>
              <a:t>)</a:t>
            </a:r>
            <a:endParaRPr lang="tr-TR" sz="2800" dirty="0"/>
          </a:p>
          <a:p>
            <a:pPr marL="457200" indent="-457200">
              <a:buFont typeface="Arial" panose="020B0604020202020204" pitchFamily="34" charset="0"/>
              <a:buChar char="•"/>
            </a:pPr>
            <a:r>
              <a:rPr lang="en-US" sz="2800" dirty="0"/>
              <a:t>Unsupervised</a:t>
            </a:r>
            <a:r>
              <a:rPr lang="tr-TR" sz="2800" dirty="0"/>
              <a:t> </a:t>
            </a:r>
            <a:r>
              <a:rPr lang="en-US" sz="2800" dirty="0"/>
              <a:t>(</a:t>
            </a:r>
            <a:r>
              <a:rPr lang="en-US" sz="2800" dirty="0" err="1"/>
              <a:t>Gözetimsiz</a:t>
            </a:r>
            <a:r>
              <a:rPr lang="en-US" sz="2800" dirty="0"/>
              <a:t>)</a:t>
            </a:r>
            <a:endParaRPr lang="tr-TR" sz="2800" dirty="0"/>
          </a:p>
          <a:p>
            <a:pPr marL="457200" indent="-457200">
              <a:buFont typeface="Arial" panose="020B0604020202020204" pitchFamily="34" charset="0"/>
              <a:buChar char="•"/>
            </a:pPr>
            <a:r>
              <a:rPr lang="en-US" sz="2800" dirty="0"/>
              <a:t>Reinforcement</a:t>
            </a:r>
            <a:r>
              <a:rPr lang="tr-TR" sz="2800" dirty="0"/>
              <a:t> </a:t>
            </a:r>
            <a:r>
              <a:rPr lang="en-US" sz="2800" dirty="0"/>
              <a:t>(</a:t>
            </a:r>
            <a:r>
              <a:rPr lang="en-US" sz="2800" dirty="0" err="1"/>
              <a:t>Takviyeli</a:t>
            </a:r>
            <a:r>
              <a:rPr lang="en-US" sz="2800" dirty="0"/>
              <a:t>)</a:t>
            </a:r>
          </a:p>
        </p:txBody>
      </p:sp>
      <p:sp>
        <p:nvSpPr>
          <p:cNvPr id="3" name="Metin kutusu 2">
            <a:extLst>
              <a:ext uri="{FF2B5EF4-FFF2-40B4-BE49-F238E27FC236}">
                <a16:creationId xmlns:a16="http://schemas.microsoft.com/office/drawing/2014/main" id="{12CBF2D9-78D1-49FC-80D7-FEEC4F3EAF30}"/>
              </a:ext>
            </a:extLst>
          </p:cNvPr>
          <p:cNvSpPr txBox="1"/>
          <p:nvPr/>
        </p:nvSpPr>
        <p:spPr>
          <a:xfrm>
            <a:off x="3423920" y="523241"/>
            <a:ext cx="6096000" cy="646331"/>
          </a:xfrm>
          <a:prstGeom prst="rect">
            <a:avLst/>
          </a:prstGeom>
          <a:noFill/>
        </p:spPr>
        <p:txBody>
          <a:bodyPr wrap="square" rtlCol="0">
            <a:spAutoFit/>
          </a:bodyPr>
          <a:lstStyle/>
          <a:p>
            <a:r>
              <a:rPr lang="tr-TR" sz="3600" dirty="0"/>
              <a:t>MAKİNE ÖĞRENMESİ</a:t>
            </a:r>
            <a:endParaRPr lang="en-US" sz="3600" dirty="0"/>
          </a:p>
        </p:txBody>
      </p:sp>
    </p:spTree>
    <p:extLst>
      <p:ext uri="{BB962C8B-B14F-4D97-AF65-F5344CB8AC3E}">
        <p14:creationId xmlns:p14="http://schemas.microsoft.com/office/powerpoint/2010/main" val="282555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302549BA-4EBA-46D6-AA90-3D948F7C12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Metin kutusu 5">
            <a:extLst>
              <a:ext uri="{FF2B5EF4-FFF2-40B4-BE49-F238E27FC236}">
                <a16:creationId xmlns:a16="http://schemas.microsoft.com/office/drawing/2014/main" id="{DCD45185-80D8-4F67-9B60-DC6CF9979F24}"/>
              </a:ext>
            </a:extLst>
          </p:cNvPr>
          <p:cNvSpPr txBox="1"/>
          <p:nvPr/>
        </p:nvSpPr>
        <p:spPr>
          <a:xfrm>
            <a:off x="232833" y="5022930"/>
            <a:ext cx="10127192" cy="931340"/>
          </a:xfrm>
          <a:prstGeom prst="rect">
            <a:avLst/>
          </a:prstGeom>
        </p:spPr>
        <p:txBody>
          <a:bodyPr vert="horz" lIns="91440" tIns="45720" rIns="91440" bIns="45720" rtlCol="0" anchor="b">
            <a:normAutofit/>
          </a:bodyPr>
          <a:lstStyle/>
          <a:p>
            <a:pPr algn="r">
              <a:spcBef>
                <a:spcPct val="0"/>
              </a:spcBef>
              <a:spcAft>
                <a:spcPts val="600"/>
              </a:spcAft>
            </a:pPr>
            <a:r>
              <a:rPr lang="en-US" sz="4000" kern="1200" cap="all">
                <a:ln w="3175" cmpd="sng">
                  <a:noFill/>
                </a:ln>
                <a:solidFill>
                  <a:schemeClr val="tx1"/>
                </a:solidFill>
                <a:effectLst/>
                <a:latin typeface="+mj-lt"/>
                <a:ea typeface="+mj-ea"/>
                <a:cs typeface="+mj-cs"/>
              </a:rPr>
              <a:t>MAKİNE ÖĞRENMESİ(MACHİNE LEARNİNG)</a:t>
            </a:r>
          </a:p>
        </p:txBody>
      </p:sp>
      <p:sp>
        <p:nvSpPr>
          <p:cNvPr id="114" name="Rounded Rectangle 17">
            <a:extLst>
              <a:ext uri="{FF2B5EF4-FFF2-40B4-BE49-F238E27FC236}">
                <a16:creationId xmlns:a16="http://schemas.microsoft.com/office/drawing/2014/main" id="{62D056D8-F7B3-4364-96FA-4B85AD0F0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400" y="614085"/>
            <a:ext cx="3963077" cy="3794760"/>
          </a:xfrm>
          <a:prstGeom prst="roundRect">
            <a:avLst>
              <a:gd name="adj" fmla="val 531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Resim 95">
            <a:extLst>
              <a:ext uri="{FF2B5EF4-FFF2-40B4-BE49-F238E27FC236}">
                <a16:creationId xmlns:a16="http://schemas.microsoft.com/office/drawing/2014/main" id="{86AC159F-5F03-454D-9F13-828C40FCF278}"/>
              </a:ext>
            </a:extLst>
          </p:cNvPr>
          <p:cNvPicPr>
            <a:picLocks noChangeAspect="1"/>
          </p:cNvPicPr>
          <p:nvPr/>
        </p:nvPicPr>
        <p:blipFill>
          <a:blip r:embed="rId4"/>
          <a:stretch>
            <a:fillRect/>
          </a:stretch>
        </p:blipFill>
        <p:spPr>
          <a:xfrm>
            <a:off x="1131774" y="614085"/>
            <a:ext cx="2939542" cy="3700780"/>
          </a:xfrm>
          <a:prstGeom prst="roundRect">
            <a:avLst>
              <a:gd name="adj" fmla="val 3441"/>
            </a:avLst>
          </a:prstGeom>
          <a:ln w="50800" cap="sq" cmpd="dbl">
            <a:noFill/>
            <a:miter lim="800000"/>
          </a:ln>
          <a:effectLst/>
        </p:spPr>
      </p:pic>
      <p:sp>
        <p:nvSpPr>
          <p:cNvPr id="283" name="Rounded Rectangle 19">
            <a:extLst>
              <a:ext uri="{FF2B5EF4-FFF2-40B4-BE49-F238E27FC236}">
                <a16:creationId xmlns:a16="http://schemas.microsoft.com/office/drawing/2014/main" id="{BFEA69F5-0F09-45EA-A4B9-8828F8F1D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5277" y="614085"/>
            <a:ext cx="6222323" cy="3794760"/>
          </a:xfrm>
          <a:prstGeom prst="roundRect">
            <a:avLst>
              <a:gd name="adj" fmla="val 531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Resim 97" descr="ekran görüntüsü içeren bir resim&#10;&#10;Açıklama otomatik olarak oluşturuldu">
            <a:extLst>
              <a:ext uri="{FF2B5EF4-FFF2-40B4-BE49-F238E27FC236}">
                <a16:creationId xmlns:a16="http://schemas.microsoft.com/office/drawing/2014/main" id="{A4377784-37AE-4F2C-9BDC-91E12A871237}"/>
              </a:ext>
            </a:extLst>
          </p:cNvPr>
          <p:cNvPicPr>
            <a:picLocks noChangeAspect="1"/>
          </p:cNvPicPr>
          <p:nvPr/>
        </p:nvPicPr>
        <p:blipFill rotWithShape="1">
          <a:blip r:embed="rId5">
            <a:extLst>
              <a:ext uri="{28A0092B-C50C-407E-A947-70E740481C1C}">
                <a14:useLocalDpi xmlns:a14="http://schemas.microsoft.com/office/drawing/2010/main" val="0"/>
              </a:ext>
            </a:extLst>
          </a:blip>
          <a:srcRect t="4244" r="3" b="343"/>
          <a:stretch/>
        </p:blipFill>
        <p:spPr>
          <a:xfrm>
            <a:off x="5143500" y="711200"/>
            <a:ext cx="5507182" cy="3606800"/>
          </a:xfrm>
          <a:prstGeom prst="roundRect">
            <a:avLst>
              <a:gd name="adj" fmla="val 3441"/>
            </a:avLst>
          </a:prstGeom>
          <a:ln w="50800" cap="sq" cmpd="dbl">
            <a:noFill/>
            <a:miter lim="800000"/>
          </a:ln>
          <a:effectLst/>
        </p:spPr>
      </p:pic>
      <p:sp>
        <p:nvSpPr>
          <p:cNvPr id="2" name="Alt Bilgi Yer Tutucusu 1">
            <a:extLst>
              <a:ext uri="{FF2B5EF4-FFF2-40B4-BE49-F238E27FC236}">
                <a16:creationId xmlns:a16="http://schemas.microsoft.com/office/drawing/2014/main" id="{41D314DA-54A7-47D3-9325-F1AD00DB58D6}"/>
              </a:ext>
            </a:extLst>
          </p:cNvPr>
          <p:cNvSpPr>
            <a:spLocks noGrp="1"/>
          </p:cNvSpPr>
          <p:nvPr>
            <p:ph type="ftr" sz="quarter" idx="11"/>
          </p:nvPr>
        </p:nvSpPr>
        <p:spPr>
          <a:xfrm>
            <a:off x="338779" y="6184364"/>
            <a:ext cx="7827659" cy="377825"/>
          </a:xfrm>
        </p:spPr>
        <p:txBody>
          <a:bodyPr/>
          <a:lstStyle/>
          <a:p>
            <a:pPr rtl="0"/>
            <a:r>
              <a:rPr lang="tr-TR" noProof="0"/>
              <a:t>https://medium.com/technology-nineleaps/popular-machine-learning-algorithms-a574e3835ebb</a:t>
            </a:r>
          </a:p>
        </p:txBody>
      </p:sp>
    </p:spTree>
    <p:extLst>
      <p:ext uri="{BB962C8B-B14F-4D97-AF65-F5344CB8AC3E}">
        <p14:creationId xmlns:p14="http://schemas.microsoft.com/office/powerpoint/2010/main" val="3701397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re içeren bir resim&#10;&#10;Açıklama otomatik olarak oluşturuldu">
            <a:extLst>
              <a:ext uri="{FF2B5EF4-FFF2-40B4-BE49-F238E27FC236}">
                <a16:creationId xmlns:a16="http://schemas.microsoft.com/office/drawing/2014/main" id="{30AEB25A-15DD-470B-B4A3-51D0CDACA056}"/>
              </a:ext>
            </a:extLst>
          </p:cNvPr>
          <p:cNvPicPr>
            <a:picLocks noChangeAspect="1"/>
          </p:cNvPicPr>
          <p:nvPr/>
        </p:nvPicPr>
        <p:blipFill>
          <a:blip r:embed="rId2"/>
          <a:stretch>
            <a:fillRect/>
          </a:stretch>
        </p:blipFill>
        <p:spPr>
          <a:xfrm>
            <a:off x="1320800" y="540702"/>
            <a:ext cx="8227259" cy="5887298"/>
          </a:xfrm>
          <a:prstGeom prst="rect">
            <a:avLst/>
          </a:prstGeom>
        </p:spPr>
      </p:pic>
    </p:spTree>
    <p:extLst>
      <p:ext uri="{BB962C8B-B14F-4D97-AF65-F5344CB8AC3E}">
        <p14:creationId xmlns:p14="http://schemas.microsoft.com/office/powerpoint/2010/main" val="128089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metin, ekran görüntüsü, harita içeren bir resim&#10;&#10;Açıklama otomatik olarak oluşturuldu">
            <a:extLst>
              <a:ext uri="{FF2B5EF4-FFF2-40B4-BE49-F238E27FC236}">
                <a16:creationId xmlns:a16="http://schemas.microsoft.com/office/drawing/2014/main" id="{583D9F9E-CDE0-47D1-9990-350DFF59B0E3}"/>
              </a:ext>
            </a:extLst>
          </p:cNvPr>
          <p:cNvPicPr>
            <a:picLocks noChangeAspect="1"/>
          </p:cNvPicPr>
          <p:nvPr/>
        </p:nvPicPr>
        <p:blipFill>
          <a:blip r:embed="rId3"/>
          <a:stretch>
            <a:fillRect/>
          </a:stretch>
        </p:blipFill>
        <p:spPr>
          <a:xfrm>
            <a:off x="1293709" y="800007"/>
            <a:ext cx="9769521" cy="5251118"/>
          </a:xfrm>
          <a:prstGeom prst="rect">
            <a:avLst/>
          </a:prstGeom>
        </p:spPr>
      </p:pic>
      <p:sp>
        <p:nvSpPr>
          <p:cNvPr id="7" name="Alt Bilgi Yer Tutucusu 6">
            <a:extLst>
              <a:ext uri="{FF2B5EF4-FFF2-40B4-BE49-F238E27FC236}">
                <a16:creationId xmlns:a16="http://schemas.microsoft.com/office/drawing/2014/main" id="{AD950EFA-04C5-4A77-B692-69EA8CC61E8A}"/>
              </a:ext>
            </a:extLst>
          </p:cNvPr>
          <p:cNvSpPr>
            <a:spLocks noGrp="1"/>
          </p:cNvSpPr>
          <p:nvPr>
            <p:ph type="ftr" sz="quarter" idx="11"/>
          </p:nvPr>
        </p:nvSpPr>
        <p:spPr>
          <a:xfrm>
            <a:off x="9091693" y="6037311"/>
            <a:ext cx="2623296" cy="377825"/>
          </a:xfrm>
        </p:spPr>
        <p:txBody>
          <a:bodyPr/>
          <a:lstStyle/>
          <a:p>
            <a:pPr rtl="0"/>
            <a:r>
              <a:rPr lang="en-US" noProof="0" dirty="0"/>
              <a:t>Practical Machine Learning/By </a:t>
            </a:r>
            <a:r>
              <a:rPr lang="en-US" noProof="0" dirty="0" err="1"/>
              <a:t>Sunila</a:t>
            </a:r>
            <a:r>
              <a:rPr lang="en-US" noProof="0" dirty="0"/>
              <a:t> </a:t>
            </a:r>
            <a:r>
              <a:rPr lang="en-US" noProof="0" dirty="0" err="1"/>
              <a:t>Gollapudi</a:t>
            </a:r>
            <a:endParaRPr lang="tr-TR" noProof="0" dirty="0"/>
          </a:p>
        </p:txBody>
      </p:sp>
    </p:spTree>
    <p:extLst>
      <p:ext uri="{BB962C8B-B14F-4D97-AF65-F5344CB8AC3E}">
        <p14:creationId xmlns:p14="http://schemas.microsoft.com/office/powerpoint/2010/main" val="10958629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46FBBF-9EAB-45F3-9E3B-FCADFD67C96D}"/>
              </a:ext>
            </a:extLst>
          </p:cNvPr>
          <p:cNvSpPr>
            <a:spLocks noGrp="1"/>
          </p:cNvSpPr>
          <p:nvPr>
            <p:ph type="title"/>
          </p:nvPr>
        </p:nvSpPr>
        <p:spPr>
          <a:xfrm>
            <a:off x="5166195" y="-330036"/>
            <a:ext cx="6593075" cy="1612490"/>
          </a:xfrm>
        </p:spPr>
        <p:txBody>
          <a:bodyPr>
            <a:normAutofit/>
          </a:bodyPr>
          <a:lstStyle/>
          <a:p>
            <a:r>
              <a:rPr lang="tr-TR" dirty="0">
                <a:solidFill>
                  <a:schemeClr val="bg1">
                    <a:lumMod val="95000"/>
                    <a:lumOff val="5000"/>
                  </a:schemeClr>
                </a:solidFill>
              </a:rPr>
              <a:t>YAPAY ZEKANIN TARİHÇESİ</a:t>
            </a:r>
            <a:endParaRPr lang="en-US" dirty="0">
              <a:solidFill>
                <a:schemeClr val="bg1">
                  <a:lumMod val="95000"/>
                  <a:lumOff val="5000"/>
                </a:schemeClr>
              </a:solidFill>
            </a:endParaRPr>
          </a:p>
        </p:txBody>
      </p:sp>
      <p:pic>
        <p:nvPicPr>
          <p:cNvPr id="5" name="Resim 4" descr="gazete, metin içeren bir resim&#10;&#10;Açıklama otomatik olarak oluşturuldu">
            <a:extLst>
              <a:ext uri="{FF2B5EF4-FFF2-40B4-BE49-F238E27FC236}">
                <a16:creationId xmlns:a16="http://schemas.microsoft.com/office/drawing/2014/main" id="{22A55920-AA95-447B-AC2F-BF38FF5802FD}"/>
              </a:ext>
            </a:extLst>
          </p:cNvPr>
          <p:cNvPicPr>
            <a:picLocks noChangeAspect="1"/>
          </p:cNvPicPr>
          <p:nvPr/>
        </p:nvPicPr>
        <p:blipFill rotWithShape="1">
          <a:blip r:embed="rId3"/>
          <a:srcRect t="9148" r="2" b="3945"/>
          <a:stretch/>
        </p:blipFill>
        <p:spPr>
          <a:xfrm>
            <a:off x="757657" y="639097"/>
            <a:ext cx="3768975"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İçerik Yer Tutucusu 2">
            <a:extLst>
              <a:ext uri="{FF2B5EF4-FFF2-40B4-BE49-F238E27FC236}">
                <a16:creationId xmlns:a16="http://schemas.microsoft.com/office/drawing/2014/main" id="{57E24A9F-6C83-4940-932B-67FED3CEB53E}"/>
              </a:ext>
            </a:extLst>
          </p:cNvPr>
          <p:cNvSpPr>
            <a:spLocks noGrp="1"/>
          </p:cNvSpPr>
          <p:nvPr>
            <p:ph idx="1"/>
          </p:nvPr>
        </p:nvSpPr>
        <p:spPr>
          <a:xfrm>
            <a:off x="5036738" y="1129071"/>
            <a:ext cx="6593075" cy="5252720"/>
          </a:xfrm>
        </p:spPr>
        <p:txBody>
          <a:bodyPr>
            <a:noAutofit/>
          </a:bodyPr>
          <a:lstStyle/>
          <a:p>
            <a:pPr>
              <a:lnSpc>
                <a:spcPct val="90000"/>
              </a:lnSpc>
              <a:buFont typeface="Wingdings" panose="05000000000000000000" pitchFamily="2" charset="2"/>
              <a:buChar char="q"/>
            </a:pPr>
            <a:r>
              <a:rPr lang="tr-TR" sz="2500" dirty="0"/>
              <a:t>1950 yılında Alan Turing, </a:t>
            </a:r>
            <a:r>
              <a:rPr lang="tr-TR" sz="2500" dirty="0" err="1"/>
              <a:t>Mind</a:t>
            </a:r>
            <a:r>
              <a:rPr lang="tr-TR" sz="2500" dirty="0"/>
              <a:t> dergisinde ‘’Can </a:t>
            </a:r>
            <a:r>
              <a:rPr lang="tr-TR" sz="2500" dirty="0" err="1"/>
              <a:t>Machines</a:t>
            </a:r>
            <a:r>
              <a:rPr lang="tr-TR" sz="2500" dirty="0"/>
              <a:t> </a:t>
            </a:r>
            <a:r>
              <a:rPr lang="tr-TR" sz="2500" dirty="0" err="1"/>
              <a:t>Think</a:t>
            </a:r>
            <a:r>
              <a:rPr lang="tr-TR" sz="2500" dirty="0"/>
              <a:t>?’’ adlı makale yayınladı.</a:t>
            </a:r>
          </a:p>
          <a:p>
            <a:pPr>
              <a:lnSpc>
                <a:spcPct val="90000"/>
              </a:lnSpc>
              <a:buFont typeface="Wingdings" panose="05000000000000000000" pitchFamily="2" charset="2"/>
              <a:buChar char="q"/>
            </a:pPr>
            <a:r>
              <a:rPr lang="tr-TR" sz="2500" dirty="0"/>
              <a:t>1957 İlk Kırılma: Frank </a:t>
            </a:r>
            <a:r>
              <a:rPr lang="tr-TR" sz="2500" dirty="0" err="1"/>
              <a:t>Rosenblatt</a:t>
            </a:r>
            <a:r>
              <a:rPr lang="tr-TR" sz="2500" dirty="0"/>
              <a:t>, bugün tüm modellerin yapı taşını oluşturan ‘</a:t>
            </a:r>
            <a:r>
              <a:rPr lang="tr-TR" sz="2500" dirty="0" err="1"/>
              <a:t>Perseptron</a:t>
            </a:r>
            <a:r>
              <a:rPr lang="tr-TR" sz="2500" dirty="0"/>
              <a:t>’ tanımını yaptı.</a:t>
            </a:r>
          </a:p>
          <a:p>
            <a:pPr>
              <a:lnSpc>
                <a:spcPct val="90000"/>
              </a:lnSpc>
              <a:buFont typeface="Wingdings" panose="05000000000000000000" pitchFamily="2" charset="2"/>
              <a:buChar char="q"/>
            </a:pPr>
            <a:r>
              <a:rPr lang="tr-TR" sz="2500" dirty="0"/>
              <a:t>1959 </a:t>
            </a:r>
            <a:r>
              <a:rPr lang="tr-TR" sz="2500" dirty="0" err="1"/>
              <a:t>Marvin</a:t>
            </a:r>
            <a:r>
              <a:rPr lang="tr-TR" sz="2500" dirty="0"/>
              <a:t> Lee </a:t>
            </a:r>
            <a:r>
              <a:rPr lang="tr-TR" sz="2500" dirty="0" err="1"/>
              <a:t>Mainsky</a:t>
            </a:r>
            <a:r>
              <a:rPr lang="tr-TR" sz="2500" dirty="0"/>
              <a:t>, MIT de ilk yapay zeka laboratuvarını kurdu.</a:t>
            </a:r>
          </a:p>
          <a:p>
            <a:pPr>
              <a:lnSpc>
                <a:spcPct val="90000"/>
              </a:lnSpc>
              <a:buFont typeface="Wingdings" panose="05000000000000000000" pitchFamily="2" charset="2"/>
              <a:buChar char="q"/>
            </a:pPr>
            <a:r>
              <a:rPr lang="tr-TR" sz="2500" dirty="0"/>
              <a:t>1986 İkinci Kırılma: </a:t>
            </a:r>
            <a:r>
              <a:rPr lang="tr-TR" sz="2500" dirty="0" err="1"/>
              <a:t>Geoffrey</a:t>
            </a:r>
            <a:r>
              <a:rPr lang="tr-TR" sz="2500" dirty="0"/>
              <a:t> </a:t>
            </a:r>
            <a:r>
              <a:rPr lang="tr-TR" sz="2500" dirty="0" err="1"/>
              <a:t>Hinton</a:t>
            </a:r>
            <a:r>
              <a:rPr lang="tr-TR" sz="2500" dirty="0"/>
              <a:t> ve ekibi Geriye Yayılım  teorisini ‘Çok Katmanlı </a:t>
            </a:r>
            <a:r>
              <a:rPr lang="tr-TR" sz="2500" dirty="0" err="1"/>
              <a:t>Perseptron</a:t>
            </a:r>
            <a:r>
              <a:rPr lang="tr-TR" sz="2500" dirty="0"/>
              <a:t>’  ağ yapısıyla çözümledi. ANN tekrar gündeme geldi.</a:t>
            </a:r>
          </a:p>
          <a:p>
            <a:pPr>
              <a:lnSpc>
                <a:spcPct val="90000"/>
              </a:lnSpc>
              <a:buFont typeface="Wingdings" panose="05000000000000000000" pitchFamily="2" charset="2"/>
              <a:buChar char="q"/>
            </a:pPr>
            <a:r>
              <a:rPr lang="tr-TR" sz="2500" dirty="0"/>
              <a:t>1995 Vladimir </a:t>
            </a:r>
            <a:r>
              <a:rPr lang="tr-TR" sz="2500" dirty="0" err="1"/>
              <a:t>Vapnik</a:t>
            </a:r>
            <a:r>
              <a:rPr lang="tr-TR" sz="2500" dirty="0"/>
              <a:t> , Destek Vektör Makineleri ile ML çalışmalarına yeni bir soluk getirdi.</a:t>
            </a:r>
          </a:p>
        </p:txBody>
      </p:sp>
    </p:spTree>
    <p:extLst>
      <p:ext uri="{BB962C8B-B14F-4D97-AF65-F5344CB8AC3E}">
        <p14:creationId xmlns:p14="http://schemas.microsoft.com/office/powerpoint/2010/main" val="2783298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D6EBE59-BAAD-436E-86A4-32C93E19AB6E}"/>
              </a:ext>
            </a:extLst>
          </p:cNvPr>
          <p:cNvSpPr txBox="1"/>
          <p:nvPr/>
        </p:nvSpPr>
        <p:spPr>
          <a:xfrm>
            <a:off x="636493" y="1084729"/>
            <a:ext cx="10757647" cy="461665"/>
          </a:xfrm>
          <a:prstGeom prst="rect">
            <a:avLst/>
          </a:prstGeom>
          <a:noFill/>
        </p:spPr>
        <p:txBody>
          <a:bodyPr wrap="square" rtlCol="0">
            <a:spAutoFit/>
          </a:bodyPr>
          <a:lstStyle/>
          <a:p>
            <a:r>
              <a:rPr lang="tr-TR" dirty="0"/>
              <a:t>  </a:t>
            </a:r>
            <a:r>
              <a:rPr lang="tr-TR" sz="2400" dirty="0"/>
              <a:t> SUPERVİSED                              UNSUPERVİSED </a:t>
            </a:r>
            <a:r>
              <a:rPr lang="tr-TR" sz="2000" dirty="0"/>
              <a:t>                             </a:t>
            </a:r>
            <a:r>
              <a:rPr lang="tr-TR" sz="2400" dirty="0"/>
              <a:t>REİNFORCEMENT</a:t>
            </a:r>
            <a:endParaRPr lang="en-US" sz="2400" dirty="0"/>
          </a:p>
        </p:txBody>
      </p:sp>
      <p:sp>
        <p:nvSpPr>
          <p:cNvPr id="4" name="Dikdörtgen 3">
            <a:extLst>
              <a:ext uri="{FF2B5EF4-FFF2-40B4-BE49-F238E27FC236}">
                <a16:creationId xmlns:a16="http://schemas.microsoft.com/office/drawing/2014/main" id="{0B36EFED-D165-4550-89C3-4B8C88E9ABC0}"/>
              </a:ext>
            </a:extLst>
          </p:cNvPr>
          <p:cNvSpPr/>
          <p:nvPr/>
        </p:nvSpPr>
        <p:spPr>
          <a:xfrm>
            <a:off x="815788" y="2311870"/>
            <a:ext cx="3451412" cy="2800767"/>
          </a:xfrm>
          <a:prstGeom prst="rect">
            <a:avLst/>
          </a:prstGeom>
        </p:spPr>
        <p:txBody>
          <a:bodyPr wrap="square">
            <a:spAutoFit/>
          </a:bodyPr>
          <a:lstStyle/>
          <a:p>
            <a:r>
              <a:rPr lang="tr-TR" sz="2000" dirty="0"/>
              <a:t>E</a:t>
            </a:r>
            <a:r>
              <a:rPr lang="en-US" sz="2000" dirty="0"/>
              <a:t>li</a:t>
            </a:r>
            <a:r>
              <a:rPr lang="tr-TR" sz="2000" dirty="0"/>
              <a:t>mi</a:t>
            </a:r>
            <a:r>
              <a:rPr lang="en-US" sz="2000" dirty="0" err="1"/>
              <a:t>zdeki</a:t>
            </a:r>
            <a:r>
              <a:rPr lang="en-US" sz="2000" dirty="0"/>
              <a:t> </a:t>
            </a:r>
            <a:r>
              <a:rPr lang="tr-TR" sz="2000" dirty="0"/>
              <a:t>işaretlenmiş </a:t>
            </a:r>
            <a:r>
              <a:rPr lang="en-US" sz="2000" dirty="0" err="1"/>
              <a:t>verilerin</a:t>
            </a:r>
            <a:r>
              <a:rPr lang="en-US" sz="2000" dirty="0"/>
              <a:t> </a:t>
            </a:r>
            <a:r>
              <a:rPr lang="en-US" sz="2000" dirty="0" err="1"/>
              <a:t>hangi</a:t>
            </a:r>
            <a:r>
              <a:rPr lang="en-US" sz="2000" dirty="0"/>
              <a:t> </a:t>
            </a:r>
            <a:r>
              <a:rPr lang="en-US" sz="2000" dirty="0" err="1"/>
              <a:t>girdi</a:t>
            </a:r>
            <a:r>
              <a:rPr lang="en-US" sz="2000" dirty="0"/>
              <a:t> </a:t>
            </a:r>
            <a:r>
              <a:rPr lang="en-US" sz="2000" dirty="0" err="1"/>
              <a:t>değerinde</a:t>
            </a:r>
            <a:r>
              <a:rPr lang="en-US" sz="2000" dirty="0"/>
              <a:t> </a:t>
            </a:r>
            <a:r>
              <a:rPr lang="en-US" sz="2000" dirty="0" err="1"/>
              <a:t>hangi</a:t>
            </a:r>
            <a:r>
              <a:rPr lang="en-US" sz="2000" dirty="0"/>
              <a:t> </a:t>
            </a:r>
            <a:r>
              <a:rPr lang="en-US" sz="2000" dirty="0" err="1"/>
              <a:t>çıktıyı</a:t>
            </a:r>
            <a:r>
              <a:rPr lang="en-US" sz="2000" dirty="0"/>
              <a:t> </a:t>
            </a:r>
            <a:r>
              <a:rPr lang="en-US" sz="2000" dirty="0" err="1"/>
              <a:t>vereceği</a:t>
            </a:r>
            <a:r>
              <a:rPr lang="tr-TR" sz="2000" dirty="0"/>
              <a:t> belli</a:t>
            </a:r>
            <a:r>
              <a:rPr lang="en-US" sz="2000" dirty="0"/>
              <a:t> is</a:t>
            </a:r>
            <a:r>
              <a:rPr lang="tr-TR" sz="2000" dirty="0"/>
              <a:t>e bu</a:t>
            </a:r>
            <a:r>
              <a:rPr lang="en-US" sz="2000" dirty="0"/>
              <a:t> </a:t>
            </a:r>
            <a:r>
              <a:rPr lang="en-US" sz="2000" dirty="0" err="1"/>
              <a:t>tarzda</a:t>
            </a:r>
            <a:r>
              <a:rPr lang="en-US" sz="2000" dirty="0"/>
              <a:t> </a:t>
            </a:r>
            <a:r>
              <a:rPr lang="en-US" sz="2000" dirty="0" err="1"/>
              <a:t>eğitilmiş</a:t>
            </a:r>
            <a:r>
              <a:rPr lang="en-US" sz="2000" dirty="0"/>
              <a:t> </a:t>
            </a:r>
            <a:r>
              <a:rPr lang="en-US" sz="2000" dirty="0" err="1"/>
              <a:t>makine</a:t>
            </a:r>
            <a:r>
              <a:rPr lang="en-US" sz="2000" dirty="0"/>
              <a:t> </a:t>
            </a:r>
            <a:r>
              <a:rPr lang="en-US" sz="2000" dirty="0" err="1"/>
              <a:t>öğrenm</a:t>
            </a:r>
            <a:r>
              <a:rPr lang="tr-TR" sz="2000" dirty="0"/>
              <a:t>esine</a:t>
            </a:r>
            <a:r>
              <a:rPr lang="en-US" sz="2000" dirty="0"/>
              <a:t> </a:t>
            </a:r>
            <a:r>
              <a:rPr lang="en-US" sz="2000" b="1" dirty="0" err="1"/>
              <a:t>Gözetimli</a:t>
            </a:r>
            <a:r>
              <a:rPr lang="en-US" sz="2000" b="1" dirty="0"/>
              <a:t> </a:t>
            </a:r>
            <a:r>
              <a:rPr lang="en-US" sz="2000" b="1" dirty="0" err="1"/>
              <a:t>Öğrenme</a:t>
            </a:r>
            <a:r>
              <a:rPr lang="en-US" sz="2000" dirty="0"/>
              <a:t> </a:t>
            </a:r>
            <a:r>
              <a:rPr lang="en-US" sz="2000" dirty="0" err="1"/>
              <a:t>diyoruz</a:t>
            </a:r>
            <a:r>
              <a:rPr lang="tr-TR" sz="2000" dirty="0"/>
              <a:t>.</a:t>
            </a:r>
          </a:p>
          <a:p>
            <a:endParaRPr lang="tr-TR" sz="2000" dirty="0"/>
          </a:p>
          <a:p>
            <a:endParaRPr lang="tr-TR" dirty="0"/>
          </a:p>
          <a:p>
            <a:endParaRPr lang="en-US" dirty="0"/>
          </a:p>
        </p:txBody>
      </p:sp>
      <p:sp>
        <p:nvSpPr>
          <p:cNvPr id="5" name="Metin kutusu 4">
            <a:extLst>
              <a:ext uri="{FF2B5EF4-FFF2-40B4-BE49-F238E27FC236}">
                <a16:creationId xmlns:a16="http://schemas.microsoft.com/office/drawing/2014/main" id="{B415ECDD-51CB-4200-B8F1-5E941365A60D}"/>
              </a:ext>
            </a:extLst>
          </p:cNvPr>
          <p:cNvSpPr txBox="1"/>
          <p:nvPr/>
        </p:nvSpPr>
        <p:spPr>
          <a:xfrm>
            <a:off x="4419600" y="2311870"/>
            <a:ext cx="3693459" cy="2308324"/>
          </a:xfrm>
          <a:prstGeom prst="rect">
            <a:avLst/>
          </a:prstGeom>
          <a:noFill/>
        </p:spPr>
        <p:txBody>
          <a:bodyPr wrap="square" rtlCol="0">
            <a:spAutoFit/>
          </a:bodyPr>
          <a:lstStyle/>
          <a:p>
            <a:r>
              <a:rPr lang="en-US" dirty="0"/>
              <a:t>Bu </a:t>
            </a:r>
            <a:r>
              <a:rPr lang="en-US" dirty="0" err="1"/>
              <a:t>yöntem</a:t>
            </a:r>
            <a:r>
              <a:rPr lang="en-US" dirty="0"/>
              <a:t> </a:t>
            </a:r>
            <a:r>
              <a:rPr lang="en-US" dirty="0" err="1"/>
              <a:t>işaretlenmemiş</a:t>
            </a:r>
            <a:r>
              <a:rPr lang="en-US" dirty="0"/>
              <a:t> (</a:t>
            </a:r>
            <a:r>
              <a:rPr lang="en-US" dirty="0" err="1"/>
              <a:t>unlabelled</a:t>
            </a:r>
            <a:r>
              <a:rPr lang="en-US" dirty="0"/>
              <a:t>) </a:t>
            </a:r>
            <a:r>
              <a:rPr lang="en-US" dirty="0" err="1"/>
              <a:t>veri</a:t>
            </a:r>
            <a:r>
              <a:rPr lang="en-US" dirty="0"/>
              <a:t> </a:t>
            </a:r>
            <a:r>
              <a:rPr lang="en-US" dirty="0" err="1"/>
              <a:t>üzerinden</a:t>
            </a:r>
            <a:r>
              <a:rPr lang="en-US" dirty="0"/>
              <a:t> </a:t>
            </a:r>
            <a:r>
              <a:rPr lang="en-US" dirty="0" err="1"/>
              <a:t>bilinmeyen</a:t>
            </a:r>
            <a:r>
              <a:rPr lang="en-US" dirty="0"/>
              <a:t> </a:t>
            </a:r>
            <a:r>
              <a:rPr lang="en-US" dirty="0" err="1"/>
              <a:t>bir</a:t>
            </a:r>
            <a:r>
              <a:rPr lang="en-US" dirty="0"/>
              <a:t> </a:t>
            </a:r>
            <a:r>
              <a:rPr lang="en-US" dirty="0" err="1"/>
              <a:t>yapıyı</a:t>
            </a:r>
            <a:r>
              <a:rPr lang="en-US" dirty="0"/>
              <a:t> </a:t>
            </a:r>
            <a:r>
              <a:rPr lang="en-US" dirty="0" err="1"/>
              <a:t>tahmin</a:t>
            </a:r>
            <a:r>
              <a:rPr lang="en-US" dirty="0"/>
              <a:t> </a:t>
            </a:r>
            <a:r>
              <a:rPr lang="en-US" dirty="0" err="1"/>
              <a:t>etmek</a:t>
            </a:r>
            <a:r>
              <a:rPr lang="en-US" dirty="0"/>
              <a:t> </a:t>
            </a:r>
            <a:r>
              <a:rPr lang="en-US" dirty="0" err="1"/>
              <a:t>için</a:t>
            </a:r>
            <a:r>
              <a:rPr lang="en-US" dirty="0"/>
              <a:t> </a:t>
            </a:r>
            <a:r>
              <a:rPr lang="en-US" dirty="0" err="1"/>
              <a:t>bir</a:t>
            </a:r>
            <a:r>
              <a:rPr lang="en-US" dirty="0"/>
              <a:t> </a:t>
            </a:r>
            <a:r>
              <a:rPr lang="en-US" dirty="0" err="1"/>
              <a:t>fonksiyon</a:t>
            </a:r>
            <a:r>
              <a:rPr lang="en-US" dirty="0"/>
              <a:t> </a:t>
            </a:r>
            <a:r>
              <a:rPr lang="en-US" dirty="0" err="1"/>
              <a:t>kullanan</a:t>
            </a:r>
            <a:r>
              <a:rPr lang="en-US" dirty="0"/>
              <a:t> </a:t>
            </a:r>
            <a:r>
              <a:rPr lang="en-US" dirty="0" err="1"/>
              <a:t>makine</a:t>
            </a:r>
            <a:r>
              <a:rPr lang="en-US" dirty="0"/>
              <a:t> </a:t>
            </a:r>
            <a:r>
              <a:rPr lang="en-US" dirty="0" err="1"/>
              <a:t>öğrenmesi</a:t>
            </a:r>
            <a:r>
              <a:rPr lang="en-US" dirty="0"/>
              <a:t> </a:t>
            </a:r>
            <a:r>
              <a:rPr lang="en-US" dirty="0" err="1"/>
              <a:t>tekniğidir</a:t>
            </a:r>
            <a:r>
              <a:rPr lang="en-US" dirty="0"/>
              <a:t>. </a:t>
            </a:r>
            <a:r>
              <a:rPr lang="en-US" dirty="0" err="1"/>
              <a:t>Burada</a:t>
            </a:r>
            <a:r>
              <a:rPr lang="en-US" dirty="0"/>
              <a:t> </a:t>
            </a:r>
            <a:r>
              <a:rPr lang="en-US" dirty="0" err="1"/>
              <a:t>girdi</a:t>
            </a:r>
            <a:r>
              <a:rPr lang="en-US" dirty="0"/>
              <a:t> </a:t>
            </a:r>
            <a:r>
              <a:rPr lang="en-US" dirty="0" err="1"/>
              <a:t>verisinin</a:t>
            </a:r>
            <a:r>
              <a:rPr lang="en-US" dirty="0"/>
              <a:t> </a:t>
            </a:r>
            <a:r>
              <a:rPr lang="en-US" dirty="0" err="1"/>
              <a:t>hangi</a:t>
            </a:r>
            <a:r>
              <a:rPr lang="en-US" dirty="0"/>
              <a:t> </a:t>
            </a:r>
            <a:r>
              <a:rPr lang="en-US" dirty="0" err="1"/>
              <a:t>sınıfa</a:t>
            </a:r>
            <a:r>
              <a:rPr lang="en-US" dirty="0"/>
              <a:t> </a:t>
            </a:r>
            <a:r>
              <a:rPr lang="en-US" dirty="0" err="1"/>
              <a:t>ait</a:t>
            </a:r>
            <a:r>
              <a:rPr lang="en-US" dirty="0"/>
              <a:t> </a:t>
            </a:r>
            <a:r>
              <a:rPr lang="en-US" dirty="0" err="1"/>
              <a:t>olduğu</a:t>
            </a:r>
            <a:r>
              <a:rPr lang="en-US" dirty="0"/>
              <a:t> </a:t>
            </a:r>
            <a:r>
              <a:rPr lang="en-US" dirty="0" err="1"/>
              <a:t>belirsizdir</a:t>
            </a:r>
            <a:r>
              <a:rPr lang="tr-TR" dirty="0"/>
              <a:t>.</a:t>
            </a:r>
            <a:endParaRPr lang="en-US" dirty="0"/>
          </a:p>
          <a:p>
            <a:endParaRPr lang="en-US" dirty="0"/>
          </a:p>
        </p:txBody>
      </p:sp>
      <p:sp>
        <p:nvSpPr>
          <p:cNvPr id="6" name="Dikdörtgen 5">
            <a:extLst>
              <a:ext uri="{FF2B5EF4-FFF2-40B4-BE49-F238E27FC236}">
                <a16:creationId xmlns:a16="http://schemas.microsoft.com/office/drawing/2014/main" id="{F4811748-5E95-463A-BF5B-DAFD04CBF6D5}"/>
              </a:ext>
            </a:extLst>
          </p:cNvPr>
          <p:cNvSpPr/>
          <p:nvPr/>
        </p:nvSpPr>
        <p:spPr>
          <a:xfrm>
            <a:off x="8113059" y="2309673"/>
            <a:ext cx="3532094" cy="2862322"/>
          </a:xfrm>
          <a:prstGeom prst="rect">
            <a:avLst/>
          </a:prstGeom>
        </p:spPr>
        <p:txBody>
          <a:bodyPr wrap="square">
            <a:spAutoFit/>
          </a:bodyPr>
          <a:lstStyle/>
          <a:p>
            <a:r>
              <a:rPr lang="en-US" dirty="0" err="1">
                <a:latin typeface="medium-content-serif-font"/>
              </a:rPr>
              <a:t>Pekiştirmeli</a:t>
            </a:r>
            <a:r>
              <a:rPr lang="en-US" dirty="0">
                <a:latin typeface="medium-content-serif-font"/>
              </a:rPr>
              <a:t> </a:t>
            </a:r>
            <a:r>
              <a:rPr lang="en-US" dirty="0" err="1">
                <a:latin typeface="medium-content-serif-font"/>
              </a:rPr>
              <a:t>öğrenmede</a:t>
            </a:r>
            <a:r>
              <a:rPr lang="en-US" dirty="0">
                <a:latin typeface="medium-content-serif-font"/>
              </a:rPr>
              <a:t> </a:t>
            </a:r>
            <a:r>
              <a:rPr lang="en-US" i="1" dirty="0" err="1">
                <a:latin typeface="medium-content-serif-font"/>
              </a:rPr>
              <a:t>ajan</a:t>
            </a:r>
            <a:r>
              <a:rPr lang="en-US" i="1" dirty="0">
                <a:latin typeface="medium-content-serif-font"/>
              </a:rPr>
              <a:t> (agent)</a:t>
            </a:r>
            <a:r>
              <a:rPr lang="en-US" dirty="0">
                <a:latin typeface="medium-content-serif-font"/>
              </a:rPr>
              <a:t> </a:t>
            </a:r>
            <a:r>
              <a:rPr lang="en-US" dirty="0" err="1">
                <a:latin typeface="medium-content-serif-font"/>
              </a:rPr>
              <a:t>adı</a:t>
            </a:r>
            <a:r>
              <a:rPr lang="en-US" dirty="0">
                <a:latin typeface="medium-content-serif-font"/>
              </a:rPr>
              <a:t> </a:t>
            </a:r>
            <a:r>
              <a:rPr lang="en-US" dirty="0" err="1">
                <a:latin typeface="medium-content-serif-font"/>
              </a:rPr>
              <a:t>verilen</a:t>
            </a:r>
            <a:r>
              <a:rPr lang="en-US" dirty="0">
                <a:latin typeface="medium-content-serif-font"/>
              </a:rPr>
              <a:t> </a:t>
            </a:r>
            <a:r>
              <a:rPr lang="en-US" dirty="0" err="1">
                <a:latin typeface="medium-content-serif-font"/>
              </a:rPr>
              <a:t>öğrenen</a:t>
            </a:r>
            <a:r>
              <a:rPr lang="en-US" dirty="0">
                <a:latin typeface="medium-content-serif-font"/>
              </a:rPr>
              <a:t> </a:t>
            </a:r>
            <a:r>
              <a:rPr lang="en-US" dirty="0" err="1">
                <a:latin typeface="medium-content-serif-font"/>
              </a:rPr>
              <a:t>makinemiz</a:t>
            </a:r>
            <a:r>
              <a:rPr lang="en-US" dirty="0">
                <a:latin typeface="medium-content-serif-font"/>
              </a:rPr>
              <a:t> </a:t>
            </a:r>
            <a:r>
              <a:rPr lang="en-US" dirty="0" err="1">
                <a:latin typeface="medium-content-serif-font"/>
              </a:rPr>
              <a:t>karşılaştığı</a:t>
            </a:r>
            <a:r>
              <a:rPr lang="en-US" dirty="0">
                <a:latin typeface="medium-content-serif-font"/>
              </a:rPr>
              <a:t> </a:t>
            </a:r>
            <a:r>
              <a:rPr lang="en-US" dirty="0" err="1">
                <a:latin typeface="medium-content-serif-font"/>
              </a:rPr>
              <a:t>durumlara</a:t>
            </a:r>
            <a:r>
              <a:rPr lang="en-US" dirty="0">
                <a:latin typeface="medium-content-serif-font"/>
              </a:rPr>
              <a:t> </a:t>
            </a:r>
            <a:r>
              <a:rPr lang="en-US" dirty="0" err="1">
                <a:latin typeface="medium-content-serif-font"/>
              </a:rPr>
              <a:t>bir</a:t>
            </a:r>
            <a:r>
              <a:rPr lang="en-US" dirty="0">
                <a:latin typeface="medium-content-serif-font"/>
              </a:rPr>
              <a:t> </a:t>
            </a:r>
            <a:r>
              <a:rPr lang="en-US" dirty="0" err="1">
                <a:latin typeface="medium-content-serif-font"/>
              </a:rPr>
              <a:t>tepki</a:t>
            </a:r>
            <a:r>
              <a:rPr lang="en-US" dirty="0">
                <a:latin typeface="medium-content-serif-font"/>
              </a:rPr>
              <a:t> </a:t>
            </a:r>
            <a:r>
              <a:rPr lang="en-US" dirty="0" err="1">
                <a:latin typeface="medium-content-serif-font"/>
              </a:rPr>
              <a:t>verir</a:t>
            </a:r>
            <a:r>
              <a:rPr lang="en-US" dirty="0">
                <a:latin typeface="medium-content-serif-font"/>
              </a:rPr>
              <a:t> </a:t>
            </a:r>
            <a:r>
              <a:rPr lang="en-US" dirty="0" err="1">
                <a:latin typeface="medium-content-serif-font"/>
              </a:rPr>
              <a:t>ve</a:t>
            </a:r>
            <a:r>
              <a:rPr lang="en-US" dirty="0">
                <a:latin typeface="medium-content-serif-font"/>
              </a:rPr>
              <a:t> </a:t>
            </a:r>
            <a:r>
              <a:rPr lang="en-US" dirty="0" err="1">
                <a:latin typeface="medium-content-serif-font"/>
              </a:rPr>
              <a:t>bunun</a:t>
            </a:r>
            <a:r>
              <a:rPr lang="en-US" dirty="0">
                <a:latin typeface="medium-content-serif-font"/>
              </a:rPr>
              <a:t> </a:t>
            </a:r>
            <a:r>
              <a:rPr lang="en-US" dirty="0" err="1">
                <a:latin typeface="medium-content-serif-font"/>
              </a:rPr>
              <a:t>karşılığında</a:t>
            </a:r>
            <a:r>
              <a:rPr lang="en-US" dirty="0">
                <a:latin typeface="medium-content-serif-font"/>
              </a:rPr>
              <a:t> da </a:t>
            </a:r>
            <a:r>
              <a:rPr lang="en-US" dirty="0" err="1">
                <a:latin typeface="medium-content-serif-font"/>
              </a:rPr>
              <a:t>sayısal</a:t>
            </a:r>
            <a:r>
              <a:rPr lang="en-US" dirty="0">
                <a:latin typeface="medium-content-serif-font"/>
              </a:rPr>
              <a:t> </a:t>
            </a:r>
            <a:r>
              <a:rPr lang="en-US" dirty="0" err="1">
                <a:latin typeface="medium-content-serif-font"/>
              </a:rPr>
              <a:t>bir</a:t>
            </a:r>
            <a:r>
              <a:rPr lang="en-US" dirty="0">
                <a:latin typeface="medium-content-serif-font"/>
              </a:rPr>
              <a:t> </a:t>
            </a:r>
            <a:r>
              <a:rPr lang="en-US" dirty="0" err="1">
                <a:latin typeface="medium-content-serif-font"/>
              </a:rPr>
              <a:t>ödül</a:t>
            </a:r>
            <a:r>
              <a:rPr lang="en-US" dirty="0">
                <a:latin typeface="medium-content-serif-font"/>
              </a:rPr>
              <a:t> </a:t>
            </a:r>
            <a:r>
              <a:rPr lang="en-US" dirty="0" err="1">
                <a:latin typeface="medium-content-serif-font"/>
              </a:rPr>
              <a:t>sinyali</a:t>
            </a:r>
            <a:r>
              <a:rPr lang="en-US" dirty="0">
                <a:latin typeface="medium-content-serif-font"/>
              </a:rPr>
              <a:t> </a:t>
            </a:r>
            <a:r>
              <a:rPr lang="en-US" dirty="0" err="1">
                <a:latin typeface="medium-content-serif-font"/>
              </a:rPr>
              <a:t>alır</a:t>
            </a:r>
            <a:r>
              <a:rPr lang="en-US" dirty="0">
                <a:latin typeface="medium-content-serif-font"/>
              </a:rPr>
              <a:t>. Aja</a:t>
            </a:r>
            <a:r>
              <a:rPr lang="tr-TR" dirty="0">
                <a:latin typeface="medium-content-serif-font"/>
              </a:rPr>
              <a:t>n</a:t>
            </a:r>
            <a:r>
              <a:rPr lang="en-US" dirty="0">
                <a:latin typeface="medium-content-serif-font"/>
              </a:rPr>
              <a:t> </a:t>
            </a:r>
            <a:r>
              <a:rPr lang="en-US" dirty="0" err="1">
                <a:latin typeface="medium-content-serif-font"/>
              </a:rPr>
              <a:t>bu</a:t>
            </a:r>
            <a:r>
              <a:rPr lang="en-US" dirty="0">
                <a:latin typeface="medium-content-serif-font"/>
              </a:rPr>
              <a:t> </a:t>
            </a:r>
            <a:r>
              <a:rPr lang="en-US" dirty="0" err="1">
                <a:latin typeface="medium-content-serif-font"/>
              </a:rPr>
              <a:t>ödül</a:t>
            </a:r>
            <a:r>
              <a:rPr lang="en-US" dirty="0">
                <a:latin typeface="medium-content-serif-font"/>
              </a:rPr>
              <a:t> </a:t>
            </a:r>
            <a:r>
              <a:rPr lang="en-US" dirty="0" err="1">
                <a:latin typeface="medium-content-serif-font"/>
              </a:rPr>
              <a:t>puanını</a:t>
            </a:r>
            <a:r>
              <a:rPr lang="en-US" dirty="0">
                <a:latin typeface="medium-content-serif-font"/>
              </a:rPr>
              <a:t> </a:t>
            </a:r>
            <a:r>
              <a:rPr lang="en-US" dirty="0" err="1">
                <a:latin typeface="medium-content-serif-font"/>
              </a:rPr>
              <a:t>maksimuma</a:t>
            </a:r>
            <a:r>
              <a:rPr lang="en-US" dirty="0">
                <a:latin typeface="medium-content-serif-font"/>
              </a:rPr>
              <a:t> </a:t>
            </a:r>
            <a:r>
              <a:rPr lang="en-US" dirty="0" err="1">
                <a:latin typeface="medium-content-serif-font"/>
              </a:rPr>
              <a:t>çıkartmak</a:t>
            </a:r>
            <a:r>
              <a:rPr lang="en-US" dirty="0">
                <a:latin typeface="medium-content-serif-font"/>
              </a:rPr>
              <a:t> </a:t>
            </a:r>
            <a:r>
              <a:rPr lang="en-US" dirty="0" err="1">
                <a:latin typeface="medium-content-serif-font"/>
              </a:rPr>
              <a:t>için</a:t>
            </a:r>
            <a:r>
              <a:rPr lang="en-US" dirty="0">
                <a:latin typeface="medium-content-serif-font"/>
              </a:rPr>
              <a:t> </a:t>
            </a:r>
            <a:r>
              <a:rPr lang="en-US" dirty="0" err="1">
                <a:latin typeface="medium-content-serif-font"/>
              </a:rPr>
              <a:t>çalışır</a:t>
            </a:r>
            <a:r>
              <a:rPr lang="en-US" dirty="0">
                <a:latin typeface="medium-content-serif-font"/>
              </a:rPr>
              <a:t>. Bu </a:t>
            </a:r>
            <a:r>
              <a:rPr lang="en-US" dirty="0" err="1">
                <a:latin typeface="medium-content-serif-font"/>
              </a:rPr>
              <a:t>şekilde</a:t>
            </a:r>
            <a:r>
              <a:rPr lang="en-US" dirty="0">
                <a:latin typeface="medium-content-serif-font"/>
              </a:rPr>
              <a:t> </a:t>
            </a:r>
            <a:r>
              <a:rPr lang="en-US" dirty="0" err="1">
                <a:latin typeface="medium-content-serif-font"/>
              </a:rPr>
              <a:t>çalışan</a:t>
            </a:r>
            <a:r>
              <a:rPr lang="en-US" dirty="0">
                <a:latin typeface="medium-content-serif-font"/>
              </a:rPr>
              <a:t> </a:t>
            </a:r>
            <a:r>
              <a:rPr lang="en-US" dirty="0" err="1">
                <a:latin typeface="medium-content-serif-font"/>
              </a:rPr>
              <a:t>deneme</a:t>
            </a:r>
            <a:r>
              <a:rPr lang="en-US" dirty="0">
                <a:latin typeface="medium-content-serif-font"/>
              </a:rPr>
              <a:t> </a:t>
            </a:r>
            <a:r>
              <a:rPr lang="en-US" dirty="0" err="1">
                <a:latin typeface="medium-content-serif-font"/>
              </a:rPr>
              <a:t>yanılma</a:t>
            </a:r>
            <a:r>
              <a:rPr lang="en-US" dirty="0">
                <a:latin typeface="medium-content-serif-font"/>
              </a:rPr>
              <a:t> </a:t>
            </a:r>
            <a:r>
              <a:rPr lang="en-US" dirty="0" err="1">
                <a:latin typeface="medium-content-serif-font"/>
              </a:rPr>
              <a:t>yöntemi</a:t>
            </a:r>
            <a:r>
              <a:rPr lang="en-US" dirty="0">
                <a:latin typeface="medium-content-serif-font"/>
              </a:rPr>
              <a:t>, </a:t>
            </a:r>
            <a:r>
              <a:rPr lang="en-US" dirty="0" err="1">
                <a:latin typeface="medium-content-serif-font"/>
              </a:rPr>
              <a:t>pekiştirmeli</a:t>
            </a:r>
            <a:r>
              <a:rPr lang="en-US" dirty="0">
                <a:latin typeface="medium-content-serif-font"/>
              </a:rPr>
              <a:t> </a:t>
            </a:r>
            <a:r>
              <a:rPr lang="en-US" dirty="0" err="1">
                <a:latin typeface="medium-content-serif-font"/>
              </a:rPr>
              <a:t>öğrenmenin</a:t>
            </a:r>
            <a:r>
              <a:rPr lang="en-US" dirty="0">
                <a:latin typeface="medium-content-serif-font"/>
              </a:rPr>
              <a:t> </a:t>
            </a:r>
            <a:r>
              <a:rPr lang="en-US" dirty="0" err="1">
                <a:latin typeface="medium-content-serif-font"/>
              </a:rPr>
              <a:t>en</a:t>
            </a:r>
            <a:r>
              <a:rPr lang="en-US" dirty="0">
                <a:latin typeface="medium-content-serif-font"/>
              </a:rPr>
              <a:t> </a:t>
            </a:r>
            <a:r>
              <a:rPr lang="en-US" dirty="0" err="1">
                <a:latin typeface="medium-content-serif-font"/>
              </a:rPr>
              <a:t>ayırt</a:t>
            </a:r>
            <a:r>
              <a:rPr lang="en-US" dirty="0">
                <a:latin typeface="medium-content-serif-font"/>
              </a:rPr>
              <a:t> </a:t>
            </a:r>
            <a:r>
              <a:rPr lang="en-US" dirty="0" err="1">
                <a:latin typeface="medium-content-serif-font"/>
              </a:rPr>
              <a:t>edici</a:t>
            </a:r>
            <a:r>
              <a:rPr lang="en-US" dirty="0">
                <a:latin typeface="medium-content-serif-font"/>
              </a:rPr>
              <a:t> </a:t>
            </a:r>
            <a:r>
              <a:rPr lang="en-US" dirty="0" err="1">
                <a:latin typeface="medium-content-serif-font"/>
              </a:rPr>
              <a:t>özelliğidir</a:t>
            </a:r>
            <a:r>
              <a:rPr lang="en-US" dirty="0">
                <a:latin typeface="medium-content-serif-font"/>
              </a:rPr>
              <a:t>.</a:t>
            </a:r>
            <a:endParaRPr lang="en-US" dirty="0"/>
          </a:p>
        </p:txBody>
      </p:sp>
    </p:spTree>
    <p:extLst>
      <p:ext uri="{BB962C8B-B14F-4D97-AF65-F5344CB8AC3E}">
        <p14:creationId xmlns:p14="http://schemas.microsoft.com/office/powerpoint/2010/main" val="2816108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a:extLst>
              <a:ext uri="{FF2B5EF4-FFF2-40B4-BE49-F238E27FC236}">
                <a16:creationId xmlns:a16="http://schemas.microsoft.com/office/drawing/2014/main" id="{F3672989-BD99-4AE7-B39C-01AB0CDC2FD4}"/>
              </a:ext>
            </a:extLst>
          </p:cNvPr>
          <p:cNvSpPr/>
          <p:nvPr/>
        </p:nvSpPr>
        <p:spPr>
          <a:xfrm>
            <a:off x="851646" y="1072258"/>
            <a:ext cx="9986683" cy="5262979"/>
          </a:xfrm>
          <a:prstGeom prst="rect">
            <a:avLst/>
          </a:prstGeom>
        </p:spPr>
        <p:txBody>
          <a:bodyPr wrap="square">
            <a:spAutoFit/>
          </a:bodyPr>
          <a:lstStyle/>
          <a:p>
            <a:r>
              <a:rPr lang="tr-TR" sz="2400" dirty="0"/>
              <a:t>CLASSİFİCATİON</a:t>
            </a:r>
          </a:p>
          <a:p>
            <a:r>
              <a:rPr lang="en-US" sz="2400" dirty="0" err="1"/>
              <a:t>Veriler</a:t>
            </a:r>
            <a:r>
              <a:rPr lang="en-US" sz="2400" dirty="0"/>
              <a:t> </a:t>
            </a:r>
            <a:r>
              <a:rPr lang="en-US" sz="2400" dirty="0" err="1"/>
              <a:t>etiketlenebiliyor</a:t>
            </a:r>
            <a:r>
              <a:rPr lang="en-US" sz="2400" dirty="0"/>
              <a:t>, </a:t>
            </a:r>
            <a:r>
              <a:rPr lang="en-US" sz="2400" dirty="0" err="1"/>
              <a:t>kategorilere</a:t>
            </a:r>
            <a:r>
              <a:rPr lang="en-US" sz="2400" dirty="0"/>
              <a:t> </a:t>
            </a:r>
            <a:r>
              <a:rPr lang="en-US" sz="2400" dirty="0" err="1"/>
              <a:t>ayrılabiliyor</a:t>
            </a:r>
            <a:r>
              <a:rPr lang="tr-TR" sz="2400" dirty="0"/>
              <a:t> </a:t>
            </a:r>
            <a:r>
              <a:rPr lang="en-US" sz="2400" dirty="0" err="1"/>
              <a:t>veya</a:t>
            </a:r>
            <a:r>
              <a:rPr lang="en-US" sz="2400" dirty="0"/>
              <a:t> </a:t>
            </a:r>
            <a:r>
              <a:rPr lang="en-US" sz="2400" dirty="0" err="1"/>
              <a:t>belirli</a:t>
            </a:r>
            <a:r>
              <a:rPr lang="en-US" sz="2400" dirty="0"/>
              <a:t> </a:t>
            </a:r>
            <a:r>
              <a:rPr lang="en-US" sz="2400" dirty="0" err="1"/>
              <a:t>gruplara</a:t>
            </a:r>
            <a:r>
              <a:rPr lang="en-US" sz="2400" dirty="0"/>
              <a:t> </a:t>
            </a:r>
            <a:r>
              <a:rPr lang="en-US" sz="2400" dirty="0" err="1"/>
              <a:t>veya</a:t>
            </a:r>
            <a:r>
              <a:rPr lang="en-US" sz="2400" dirty="0"/>
              <a:t> </a:t>
            </a:r>
            <a:r>
              <a:rPr lang="en-US" sz="2400" dirty="0" err="1"/>
              <a:t>sınıflara</a:t>
            </a:r>
            <a:r>
              <a:rPr lang="en-US" sz="2400" dirty="0"/>
              <a:t> </a:t>
            </a:r>
            <a:r>
              <a:rPr lang="en-US" sz="2400" dirty="0" err="1"/>
              <a:t>ayrılabiliyorsa</a:t>
            </a:r>
            <a:r>
              <a:rPr lang="en-US" sz="2400" dirty="0"/>
              <a:t> </a:t>
            </a:r>
            <a:r>
              <a:rPr lang="en-US" sz="2400" dirty="0" err="1"/>
              <a:t>sınıflandırma</a:t>
            </a:r>
            <a:r>
              <a:rPr lang="tr-TR" sz="2400" dirty="0"/>
              <a:t> kullanırız</a:t>
            </a:r>
            <a:r>
              <a:rPr lang="en-US" sz="2400" dirty="0"/>
              <a:t>. </a:t>
            </a:r>
            <a:r>
              <a:rPr lang="tr-TR" sz="2400" dirty="0"/>
              <a:t>E</a:t>
            </a:r>
            <a:r>
              <a:rPr lang="en-US" sz="2400" dirty="0"/>
              <a:t>l </a:t>
            </a:r>
            <a:r>
              <a:rPr lang="en-US" sz="2400" dirty="0" err="1"/>
              <a:t>yazısı</a:t>
            </a:r>
            <a:r>
              <a:rPr lang="en-US" sz="2400" dirty="0"/>
              <a:t> </a:t>
            </a:r>
            <a:r>
              <a:rPr lang="en-US" sz="2400" dirty="0" err="1"/>
              <a:t>tanıma</a:t>
            </a:r>
            <a:r>
              <a:rPr lang="en-US" sz="2400" dirty="0"/>
              <a:t> </a:t>
            </a:r>
            <a:r>
              <a:rPr lang="en-US" sz="2400" dirty="0" err="1"/>
              <a:t>uygulamaları</a:t>
            </a:r>
            <a:r>
              <a:rPr lang="en-US" sz="2400" dirty="0"/>
              <a:t> </a:t>
            </a:r>
            <a:r>
              <a:rPr lang="en-US" sz="2400" dirty="0" err="1"/>
              <a:t>harfleri</a:t>
            </a:r>
            <a:r>
              <a:rPr lang="en-US" sz="2400" dirty="0"/>
              <a:t> </a:t>
            </a:r>
            <a:r>
              <a:rPr lang="en-US" sz="2400" dirty="0" err="1"/>
              <a:t>ve</a:t>
            </a:r>
            <a:r>
              <a:rPr lang="en-US" sz="2400" dirty="0"/>
              <a:t> </a:t>
            </a:r>
            <a:r>
              <a:rPr lang="en-US" sz="2400" dirty="0" err="1"/>
              <a:t>sayıları</a:t>
            </a:r>
            <a:r>
              <a:rPr lang="en-US" sz="2400" dirty="0"/>
              <a:t> </a:t>
            </a:r>
            <a:r>
              <a:rPr lang="en-US" sz="2400" dirty="0" err="1"/>
              <a:t>tanımak</a:t>
            </a:r>
            <a:r>
              <a:rPr lang="en-US" sz="2400" dirty="0"/>
              <a:t> </a:t>
            </a:r>
            <a:r>
              <a:rPr lang="en-US" sz="2400" dirty="0" err="1"/>
              <a:t>için</a:t>
            </a:r>
            <a:r>
              <a:rPr lang="en-US" sz="2400" dirty="0"/>
              <a:t> </a:t>
            </a:r>
            <a:r>
              <a:rPr lang="en-US" sz="2400" dirty="0" err="1"/>
              <a:t>sınıflandırma</a:t>
            </a:r>
            <a:r>
              <a:rPr lang="en-US" sz="2400" dirty="0"/>
              <a:t> </a:t>
            </a:r>
            <a:r>
              <a:rPr lang="en-US" sz="2400" dirty="0" err="1"/>
              <a:t>kullanır</a:t>
            </a:r>
            <a:r>
              <a:rPr lang="en-US" sz="2400" dirty="0"/>
              <a:t>. </a:t>
            </a:r>
            <a:endParaRPr lang="tr-TR" sz="2400" dirty="0"/>
          </a:p>
          <a:p>
            <a:endParaRPr lang="tr-TR" sz="2400" dirty="0"/>
          </a:p>
          <a:p>
            <a:pPr marL="285750" indent="-285750">
              <a:buFont typeface="Arial" panose="020B0604020202020204" pitchFamily="34" charset="0"/>
              <a:buChar char="•"/>
            </a:pPr>
            <a:r>
              <a:rPr lang="tr-TR" sz="2400" dirty="0"/>
              <a:t> </a:t>
            </a:r>
            <a:r>
              <a:rPr lang="tr-TR" sz="2400" dirty="0" err="1"/>
              <a:t>Support</a:t>
            </a:r>
            <a:r>
              <a:rPr lang="tr-TR" sz="2400" dirty="0"/>
              <a:t> </a:t>
            </a:r>
            <a:r>
              <a:rPr lang="tr-TR" sz="2400" dirty="0" err="1"/>
              <a:t>Vector</a:t>
            </a:r>
            <a:r>
              <a:rPr lang="tr-TR" sz="2400" dirty="0"/>
              <a:t> Machine </a:t>
            </a:r>
          </a:p>
          <a:p>
            <a:pPr marL="285750" indent="-285750">
              <a:buFont typeface="Arial" panose="020B0604020202020204" pitchFamily="34" charset="0"/>
              <a:buChar char="•"/>
            </a:pPr>
            <a:r>
              <a:rPr lang="tr-TR" sz="2400" dirty="0"/>
              <a:t> </a:t>
            </a:r>
            <a:r>
              <a:rPr lang="tr-TR" sz="2400" dirty="0" err="1"/>
              <a:t>Boosted</a:t>
            </a:r>
            <a:r>
              <a:rPr lang="tr-TR" sz="2400" dirty="0"/>
              <a:t> </a:t>
            </a:r>
            <a:r>
              <a:rPr lang="tr-TR" sz="2400" dirty="0" err="1"/>
              <a:t>and</a:t>
            </a:r>
            <a:r>
              <a:rPr lang="tr-TR" sz="2400" dirty="0"/>
              <a:t> </a:t>
            </a:r>
            <a:r>
              <a:rPr lang="tr-TR" sz="2400" dirty="0" err="1"/>
              <a:t>Bagged</a:t>
            </a:r>
            <a:r>
              <a:rPr lang="tr-TR" sz="2400" dirty="0"/>
              <a:t> </a:t>
            </a:r>
            <a:r>
              <a:rPr lang="tr-TR" sz="2400" dirty="0" err="1"/>
              <a:t>Decision</a:t>
            </a:r>
            <a:r>
              <a:rPr lang="tr-TR" sz="2400" dirty="0"/>
              <a:t> </a:t>
            </a:r>
            <a:r>
              <a:rPr lang="tr-TR" sz="2400" dirty="0" err="1"/>
              <a:t>Trees</a:t>
            </a:r>
            <a:endParaRPr lang="tr-TR" sz="2400" dirty="0"/>
          </a:p>
          <a:p>
            <a:pPr marL="285750" indent="-285750">
              <a:buFont typeface="Arial" panose="020B0604020202020204" pitchFamily="34" charset="0"/>
              <a:buChar char="•"/>
            </a:pPr>
            <a:r>
              <a:rPr lang="tr-TR" sz="2400" dirty="0"/>
              <a:t> K-</a:t>
            </a:r>
            <a:r>
              <a:rPr lang="tr-TR" sz="2400" dirty="0" err="1"/>
              <a:t>nearest</a:t>
            </a:r>
            <a:r>
              <a:rPr lang="tr-TR" sz="2400" dirty="0"/>
              <a:t> </a:t>
            </a:r>
            <a:r>
              <a:rPr lang="tr-TR" sz="2400" dirty="0" err="1"/>
              <a:t>Neighbor</a:t>
            </a:r>
            <a:endParaRPr lang="tr-TR" sz="2400" dirty="0"/>
          </a:p>
          <a:p>
            <a:pPr marL="285750" indent="-285750">
              <a:buFont typeface="Arial" panose="020B0604020202020204" pitchFamily="34" charset="0"/>
              <a:buChar char="•"/>
            </a:pPr>
            <a:r>
              <a:rPr lang="tr-TR" sz="2400" dirty="0"/>
              <a:t> </a:t>
            </a:r>
            <a:r>
              <a:rPr lang="tr-TR" sz="2400" dirty="0" err="1"/>
              <a:t>Naïve</a:t>
            </a:r>
            <a:r>
              <a:rPr lang="tr-TR" sz="2400" dirty="0"/>
              <a:t> </a:t>
            </a:r>
            <a:r>
              <a:rPr lang="tr-TR" sz="2400" dirty="0" err="1"/>
              <a:t>Bayes</a:t>
            </a:r>
            <a:endParaRPr lang="tr-TR" sz="2400" dirty="0"/>
          </a:p>
          <a:p>
            <a:pPr marL="285750" indent="-285750">
              <a:buFont typeface="Arial" panose="020B0604020202020204" pitchFamily="34" charset="0"/>
              <a:buChar char="•"/>
            </a:pPr>
            <a:r>
              <a:rPr lang="tr-TR" sz="2400" dirty="0"/>
              <a:t> </a:t>
            </a:r>
            <a:r>
              <a:rPr lang="tr-TR" sz="2400" dirty="0" err="1"/>
              <a:t>Discriminant</a:t>
            </a:r>
            <a:r>
              <a:rPr lang="tr-TR" sz="2400" dirty="0"/>
              <a:t> Analysis </a:t>
            </a:r>
          </a:p>
          <a:p>
            <a:pPr marL="285750" indent="-285750">
              <a:buFont typeface="Arial" panose="020B0604020202020204" pitchFamily="34" charset="0"/>
              <a:buChar char="•"/>
            </a:pPr>
            <a:r>
              <a:rPr lang="tr-TR" sz="2400" dirty="0"/>
              <a:t> </a:t>
            </a:r>
            <a:r>
              <a:rPr lang="tr-TR" sz="2400" dirty="0" err="1"/>
              <a:t>Logistic</a:t>
            </a:r>
            <a:r>
              <a:rPr lang="tr-TR" sz="2400" dirty="0"/>
              <a:t> </a:t>
            </a:r>
            <a:r>
              <a:rPr lang="tr-TR" sz="2400" dirty="0" err="1"/>
              <a:t>Regression</a:t>
            </a:r>
            <a:endParaRPr lang="tr-TR" sz="2400" dirty="0"/>
          </a:p>
          <a:p>
            <a:pPr marL="285750" indent="-285750">
              <a:buFont typeface="Arial" panose="020B0604020202020204" pitchFamily="34" charset="0"/>
              <a:buChar char="•"/>
            </a:pPr>
            <a:r>
              <a:rPr lang="tr-TR" sz="2400" dirty="0"/>
              <a:t> </a:t>
            </a:r>
            <a:r>
              <a:rPr lang="tr-TR" sz="2400" dirty="0" err="1"/>
              <a:t>Neural</a:t>
            </a:r>
            <a:r>
              <a:rPr lang="tr-TR" sz="2400" dirty="0"/>
              <a:t> Networks</a:t>
            </a:r>
          </a:p>
          <a:p>
            <a:endParaRPr lang="tr-TR" sz="2400" dirty="0"/>
          </a:p>
          <a:p>
            <a:endParaRPr lang="en-US" sz="2400" dirty="0"/>
          </a:p>
        </p:txBody>
      </p:sp>
      <p:sp>
        <p:nvSpPr>
          <p:cNvPr id="4" name="Metin kutusu 3">
            <a:extLst>
              <a:ext uri="{FF2B5EF4-FFF2-40B4-BE49-F238E27FC236}">
                <a16:creationId xmlns:a16="http://schemas.microsoft.com/office/drawing/2014/main" id="{E338CF55-BA3D-481C-B8BE-8BD573D4AC65}"/>
              </a:ext>
            </a:extLst>
          </p:cNvPr>
          <p:cNvSpPr txBox="1"/>
          <p:nvPr/>
        </p:nvSpPr>
        <p:spPr>
          <a:xfrm>
            <a:off x="1721224" y="242171"/>
            <a:ext cx="8247529" cy="646331"/>
          </a:xfrm>
          <a:prstGeom prst="rect">
            <a:avLst/>
          </a:prstGeom>
          <a:noFill/>
        </p:spPr>
        <p:txBody>
          <a:bodyPr wrap="square" rtlCol="0">
            <a:spAutoFit/>
          </a:bodyPr>
          <a:lstStyle/>
          <a:p>
            <a:r>
              <a:rPr lang="tr-TR" sz="3600" dirty="0"/>
              <a:t>           SUPERVİSED(GÖZETİMLİ)   </a:t>
            </a:r>
          </a:p>
        </p:txBody>
      </p:sp>
    </p:spTree>
    <p:extLst>
      <p:ext uri="{BB962C8B-B14F-4D97-AF65-F5344CB8AC3E}">
        <p14:creationId xmlns:p14="http://schemas.microsoft.com/office/powerpoint/2010/main" val="487535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a:extLst>
              <a:ext uri="{FF2B5EF4-FFF2-40B4-BE49-F238E27FC236}">
                <a16:creationId xmlns:a16="http://schemas.microsoft.com/office/drawing/2014/main" id="{F3672989-BD99-4AE7-B39C-01AB0CDC2FD4}"/>
              </a:ext>
            </a:extLst>
          </p:cNvPr>
          <p:cNvSpPr/>
          <p:nvPr/>
        </p:nvSpPr>
        <p:spPr>
          <a:xfrm>
            <a:off x="1020086" y="889843"/>
            <a:ext cx="10846331" cy="5078313"/>
          </a:xfrm>
          <a:prstGeom prst="rect">
            <a:avLst/>
          </a:prstGeom>
        </p:spPr>
        <p:txBody>
          <a:bodyPr wrap="square">
            <a:spAutoFit/>
          </a:bodyPr>
          <a:lstStyle/>
          <a:p>
            <a:endParaRPr lang="tr-TR"/>
          </a:p>
          <a:p>
            <a:r>
              <a:rPr lang="tr-TR" sz="2400"/>
              <a:t>REGRESSİON:</a:t>
            </a:r>
          </a:p>
          <a:p>
            <a:r>
              <a:rPr lang="tr-TR" sz="2400"/>
              <a:t>İki ya da daha çok değişken arasındaki doğrusal ilişkinin fonksiyonel şeklidir(y = f(aX +b)). Genellikle iki (veya çok) değişkenlerin hepsinin niceliksel ölçekli olması zorunluluğu vardır. Classificationda kategori tahmini yapılırken regressionda rakamsal (numeric) tahmin yapılır. Sonuç herzaman bir sayıya eşittir.</a:t>
            </a:r>
          </a:p>
          <a:p>
            <a:endParaRPr lang="tr-TR" sz="2400"/>
          </a:p>
          <a:p>
            <a:pPr marL="285750" indent="-285750">
              <a:buFont typeface="Arial" panose="020B0604020202020204" pitchFamily="34" charset="0"/>
              <a:buChar char="•"/>
            </a:pPr>
            <a:r>
              <a:rPr lang="tr-TR" sz="2400"/>
              <a:t>Linear model, Nonlinear model, </a:t>
            </a:r>
          </a:p>
          <a:p>
            <a:pPr marL="285750" indent="-285750">
              <a:buFont typeface="Arial" panose="020B0604020202020204" pitchFamily="34" charset="0"/>
              <a:buChar char="•"/>
            </a:pPr>
            <a:r>
              <a:rPr lang="tr-TR" sz="2400"/>
              <a:t>Regularization, </a:t>
            </a:r>
          </a:p>
          <a:p>
            <a:pPr marL="285750" indent="-285750">
              <a:buFont typeface="Arial" panose="020B0604020202020204" pitchFamily="34" charset="0"/>
              <a:buChar char="•"/>
            </a:pPr>
            <a:r>
              <a:rPr lang="tr-TR" sz="2400"/>
              <a:t>Stepwise regression, </a:t>
            </a:r>
          </a:p>
          <a:p>
            <a:pPr marL="285750" indent="-285750">
              <a:buFont typeface="Arial" panose="020B0604020202020204" pitchFamily="34" charset="0"/>
              <a:buChar char="•"/>
            </a:pPr>
            <a:r>
              <a:rPr lang="tr-TR" sz="2400"/>
              <a:t>Boosted and Bagged Decision trees, </a:t>
            </a:r>
          </a:p>
          <a:p>
            <a:pPr marL="285750" indent="-285750">
              <a:buFont typeface="Arial" panose="020B0604020202020204" pitchFamily="34" charset="0"/>
              <a:buChar char="•"/>
            </a:pPr>
            <a:r>
              <a:rPr lang="tr-TR" sz="2400"/>
              <a:t>Neural Networks</a:t>
            </a:r>
          </a:p>
          <a:p>
            <a:pPr marL="285750" indent="-285750">
              <a:buFont typeface="Arial" panose="020B0604020202020204" pitchFamily="34" charset="0"/>
              <a:buChar char="•"/>
            </a:pPr>
            <a:r>
              <a:rPr lang="tr-TR" sz="2400"/>
              <a:t>Adaptive neuro-fuzzy learning.</a:t>
            </a:r>
          </a:p>
          <a:p>
            <a:endParaRPr lang="en-US" dirty="0"/>
          </a:p>
        </p:txBody>
      </p:sp>
      <p:sp>
        <p:nvSpPr>
          <p:cNvPr id="4" name="Metin kutusu 3">
            <a:extLst>
              <a:ext uri="{FF2B5EF4-FFF2-40B4-BE49-F238E27FC236}">
                <a16:creationId xmlns:a16="http://schemas.microsoft.com/office/drawing/2014/main" id="{E338CF55-BA3D-481C-B8BE-8BD573D4AC65}"/>
              </a:ext>
            </a:extLst>
          </p:cNvPr>
          <p:cNvSpPr txBox="1"/>
          <p:nvPr/>
        </p:nvSpPr>
        <p:spPr>
          <a:xfrm>
            <a:off x="1721224" y="242171"/>
            <a:ext cx="8247529" cy="646331"/>
          </a:xfrm>
          <a:prstGeom prst="rect">
            <a:avLst/>
          </a:prstGeom>
          <a:noFill/>
        </p:spPr>
        <p:txBody>
          <a:bodyPr wrap="square" rtlCol="0">
            <a:spAutoFit/>
          </a:bodyPr>
          <a:lstStyle/>
          <a:p>
            <a:r>
              <a:rPr lang="tr-TR" sz="3600"/>
              <a:t>           SUPERVİSED(GÖZETİMLİ)   </a:t>
            </a:r>
            <a:endParaRPr lang="tr-TR" sz="3600" dirty="0"/>
          </a:p>
        </p:txBody>
      </p:sp>
      <p:pic>
        <p:nvPicPr>
          <p:cNvPr id="6" name="Resim 5" descr="ekran görüntüsü, harita içeren bir resim&#10;&#10;Açıklama otomatik olarak oluşturuldu">
            <a:extLst>
              <a:ext uri="{FF2B5EF4-FFF2-40B4-BE49-F238E27FC236}">
                <a16:creationId xmlns:a16="http://schemas.microsoft.com/office/drawing/2014/main" id="{10D7D905-DDCD-444C-A559-052D7DAD879E}"/>
              </a:ext>
            </a:extLst>
          </p:cNvPr>
          <p:cNvPicPr>
            <a:picLocks noChangeAspect="1"/>
          </p:cNvPicPr>
          <p:nvPr/>
        </p:nvPicPr>
        <p:blipFill>
          <a:blip r:embed="rId2"/>
          <a:stretch>
            <a:fillRect/>
          </a:stretch>
        </p:blipFill>
        <p:spPr>
          <a:xfrm>
            <a:off x="6868391" y="3190010"/>
            <a:ext cx="4520045" cy="3103702"/>
          </a:xfrm>
          <a:prstGeom prst="rect">
            <a:avLst/>
          </a:prstGeom>
        </p:spPr>
      </p:pic>
    </p:spTree>
    <p:extLst>
      <p:ext uri="{BB962C8B-B14F-4D97-AF65-F5344CB8AC3E}">
        <p14:creationId xmlns:p14="http://schemas.microsoft.com/office/powerpoint/2010/main" val="2714821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F22E300C-7FCC-4D1F-9DA1-2674A7759E97}"/>
              </a:ext>
            </a:extLst>
          </p:cNvPr>
          <p:cNvSpPr/>
          <p:nvPr/>
        </p:nvSpPr>
        <p:spPr>
          <a:xfrm>
            <a:off x="1237130" y="1686401"/>
            <a:ext cx="9395012" cy="2677656"/>
          </a:xfrm>
          <a:prstGeom prst="rect">
            <a:avLst/>
          </a:prstGeom>
        </p:spPr>
        <p:txBody>
          <a:bodyPr wrap="square">
            <a:spAutoFit/>
          </a:bodyPr>
          <a:lstStyle/>
          <a:p>
            <a:pPr marL="342900" indent="-342900">
              <a:buFont typeface="Arial" panose="020B0604020202020204" pitchFamily="34" charset="0"/>
              <a:buChar char="•"/>
            </a:pPr>
            <a:r>
              <a:rPr lang="tr-TR" sz="2400" dirty="0"/>
              <a:t>V</a:t>
            </a:r>
            <a:r>
              <a:rPr lang="en-US" sz="2400" dirty="0" err="1"/>
              <a:t>erilerin</a:t>
            </a:r>
            <a:r>
              <a:rPr lang="en-US" sz="2400" dirty="0"/>
              <a:t> </a:t>
            </a:r>
            <a:r>
              <a:rPr lang="en-US" sz="2400" dirty="0" err="1"/>
              <a:t>özelliklerine</a:t>
            </a:r>
            <a:r>
              <a:rPr lang="en-US" sz="2400" dirty="0"/>
              <a:t> </a:t>
            </a:r>
            <a:r>
              <a:rPr lang="en-US" sz="2400" dirty="0" err="1"/>
              <a:t>göre</a:t>
            </a:r>
            <a:r>
              <a:rPr lang="en-US" sz="2400" dirty="0"/>
              <a:t> </a:t>
            </a:r>
            <a:r>
              <a:rPr lang="tr-TR" sz="2400" dirty="0"/>
              <a:t>c</a:t>
            </a:r>
            <a:r>
              <a:rPr lang="en-US" sz="2400" dirty="0"/>
              <a:t>lustering(</a:t>
            </a:r>
            <a:r>
              <a:rPr lang="en-US" sz="2400" dirty="0" err="1"/>
              <a:t>demetleme</a:t>
            </a:r>
            <a:r>
              <a:rPr lang="en-US" sz="2400" dirty="0"/>
              <a:t>) </a:t>
            </a:r>
            <a:r>
              <a:rPr lang="en-US" sz="2400" dirty="0" err="1"/>
              <a:t>yöntemi</a:t>
            </a:r>
            <a:r>
              <a:rPr lang="en-US" sz="2400" dirty="0"/>
              <a:t> </a:t>
            </a:r>
            <a:r>
              <a:rPr lang="en-US" sz="2400" dirty="0" err="1"/>
              <a:t>ile</a:t>
            </a:r>
            <a:r>
              <a:rPr lang="en-US" sz="2400" dirty="0"/>
              <a:t> belli </a:t>
            </a:r>
            <a:r>
              <a:rPr lang="en-US" sz="2400" dirty="0" err="1"/>
              <a:t>gruplar</a:t>
            </a:r>
            <a:r>
              <a:rPr lang="en-US" sz="2400" dirty="0"/>
              <a:t> </a:t>
            </a:r>
            <a:r>
              <a:rPr lang="en-US" sz="2400" dirty="0" err="1"/>
              <a:t>oluşturan</a:t>
            </a:r>
            <a:r>
              <a:rPr lang="en-US" sz="2400" dirty="0"/>
              <a:t> </a:t>
            </a:r>
            <a:r>
              <a:rPr lang="en-US" sz="2400" dirty="0" err="1"/>
              <a:t>öğrenme</a:t>
            </a:r>
            <a:r>
              <a:rPr lang="en-US" sz="2400" dirty="0"/>
              <a:t> </a:t>
            </a:r>
            <a:r>
              <a:rPr lang="en-US" sz="2400" dirty="0" err="1"/>
              <a:t>şeklidir</a:t>
            </a:r>
            <a:r>
              <a:rPr lang="en-US" sz="2400" dirty="0"/>
              <a:t>. </a:t>
            </a:r>
            <a:endParaRPr lang="tr-TR" sz="2400" dirty="0"/>
          </a:p>
          <a:p>
            <a:pPr marL="342900" indent="-342900">
              <a:buFont typeface="Arial" panose="020B0604020202020204" pitchFamily="34" charset="0"/>
              <a:buChar char="•"/>
            </a:pPr>
            <a:r>
              <a:rPr lang="en-US" sz="2400" dirty="0"/>
              <a:t>Bu </a:t>
            </a:r>
            <a:r>
              <a:rPr lang="en-US" sz="2400" dirty="0" err="1"/>
              <a:t>öğrenme</a:t>
            </a:r>
            <a:r>
              <a:rPr lang="en-US" sz="2400" dirty="0"/>
              <a:t> </a:t>
            </a:r>
            <a:r>
              <a:rPr lang="en-US" sz="2400" dirty="0" err="1"/>
              <a:t>şeklinde</a:t>
            </a:r>
            <a:r>
              <a:rPr lang="en-US" sz="2400" dirty="0"/>
              <a:t> </a:t>
            </a:r>
            <a:r>
              <a:rPr lang="en-US" sz="2400" dirty="0" err="1"/>
              <a:t>gruplamanı</a:t>
            </a:r>
            <a:r>
              <a:rPr lang="tr-TR" sz="2400" dirty="0"/>
              <a:t>n</a:t>
            </a:r>
            <a:r>
              <a:rPr lang="en-US" sz="2400" dirty="0"/>
              <a:t> </a:t>
            </a:r>
            <a:r>
              <a:rPr lang="tr-TR" sz="2400" dirty="0"/>
              <a:t>ne</a:t>
            </a:r>
            <a:r>
              <a:rPr lang="en-US" sz="2400" dirty="0"/>
              <a:t> </a:t>
            </a:r>
            <a:r>
              <a:rPr lang="en-US" sz="2400" dirty="0" err="1"/>
              <a:t>olup</a:t>
            </a:r>
            <a:r>
              <a:rPr lang="en-US" sz="2400" dirty="0"/>
              <a:t> </a:t>
            </a:r>
            <a:r>
              <a:rPr lang="en-US" sz="2400" dirty="0" err="1"/>
              <a:t>olmadığını</a:t>
            </a:r>
            <a:r>
              <a:rPr lang="en-US" sz="2400" dirty="0"/>
              <a:t> </a:t>
            </a:r>
            <a:r>
              <a:rPr lang="en-US" sz="2400" dirty="0" err="1"/>
              <a:t>bilemezsiniz</a:t>
            </a:r>
            <a:r>
              <a:rPr lang="en-US" sz="2400" dirty="0"/>
              <a:t>, </a:t>
            </a:r>
            <a:r>
              <a:rPr lang="en-US" sz="2400" dirty="0" err="1"/>
              <a:t>fakat</a:t>
            </a:r>
            <a:r>
              <a:rPr lang="en-US" sz="2400" dirty="0"/>
              <a:t> </a:t>
            </a:r>
            <a:r>
              <a:rPr lang="en-US" sz="2400" dirty="0" err="1"/>
              <a:t>örnek</a:t>
            </a:r>
            <a:r>
              <a:rPr lang="en-US" sz="2400" dirty="0"/>
              <a:t> </a:t>
            </a:r>
            <a:r>
              <a:rPr lang="en-US" sz="2400" dirty="0" err="1"/>
              <a:t>bir</a:t>
            </a:r>
            <a:r>
              <a:rPr lang="en-US" sz="2400" dirty="0"/>
              <a:t> </a:t>
            </a:r>
            <a:r>
              <a:rPr lang="en-US" sz="2400" dirty="0" err="1"/>
              <a:t>resim</a:t>
            </a:r>
            <a:r>
              <a:rPr lang="en-US" sz="2400" dirty="0"/>
              <a:t> </a:t>
            </a:r>
            <a:r>
              <a:rPr lang="en-US" sz="2400" dirty="0" err="1"/>
              <a:t>verdiğinizde</a:t>
            </a:r>
            <a:r>
              <a:rPr lang="en-US" sz="2400" dirty="0"/>
              <a:t> </a:t>
            </a:r>
            <a:r>
              <a:rPr lang="en-US" sz="2400" dirty="0" err="1"/>
              <a:t>bunun</a:t>
            </a:r>
            <a:r>
              <a:rPr lang="en-US" sz="2400" dirty="0"/>
              <a:t> </a:t>
            </a:r>
            <a:r>
              <a:rPr lang="en-US" sz="2400" dirty="0" err="1"/>
              <a:t>hangi</a:t>
            </a:r>
            <a:r>
              <a:rPr lang="en-US" sz="2400" dirty="0"/>
              <a:t> </a:t>
            </a:r>
            <a:r>
              <a:rPr lang="en-US" sz="2400" dirty="0" err="1"/>
              <a:t>demetleme</a:t>
            </a:r>
            <a:r>
              <a:rPr lang="en-US" sz="2400" dirty="0"/>
              <a:t> </a:t>
            </a:r>
            <a:r>
              <a:rPr lang="en-US" sz="2400" dirty="0" err="1"/>
              <a:t>içerisinde</a:t>
            </a:r>
            <a:r>
              <a:rPr lang="en-US" sz="2400" dirty="0"/>
              <a:t> </a:t>
            </a:r>
            <a:r>
              <a:rPr lang="en-US" sz="2400" dirty="0" err="1"/>
              <a:t>olduğunu</a:t>
            </a:r>
            <a:r>
              <a:rPr lang="en-US" sz="2400" dirty="0"/>
              <a:t> </a:t>
            </a:r>
            <a:r>
              <a:rPr lang="en-US" sz="2400" dirty="0" err="1"/>
              <a:t>bularak</a:t>
            </a:r>
            <a:r>
              <a:rPr lang="en-US" sz="2400" dirty="0"/>
              <a:t> </a:t>
            </a:r>
            <a:r>
              <a:rPr lang="en-US" sz="2400" dirty="0" err="1"/>
              <a:t>benzerlerini</a:t>
            </a:r>
            <a:r>
              <a:rPr lang="en-US" sz="2400" dirty="0"/>
              <a:t> </a:t>
            </a:r>
            <a:r>
              <a:rPr lang="en-US" sz="2400" dirty="0" err="1"/>
              <a:t>getirebilir</a:t>
            </a:r>
            <a:r>
              <a:rPr lang="en-US" sz="2400" dirty="0"/>
              <a:t>.</a:t>
            </a:r>
            <a:endParaRPr lang="tr-TR" sz="2400" dirty="0"/>
          </a:p>
          <a:p>
            <a:pPr marL="342900" indent="-342900">
              <a:buFont typeface="Arial" panose="020B0604020202020204" pitchFamily="34" charset="0"/>
              <a:buChar char="•"/>
            </a:pPr>
            <a:r>
              <a:rPr lang="en-US" sz="2400" dirty="0" err="1"/>
              <a:t>Görüntü</a:t>
            </a:r>
            <a:r>
              <a:rPr lang="en-US" sz="2400" dirty="0"/>
              <a:t> </a:t>
            </a:r>
            <a:r>
              <a:rPr lang="en-US" sz="2400" dirty="0" err="1"/>
              <a:t>işleme</a:t>
            </a:r>
            <a:r>
              <a:rPr lang="en-US" sz="2400" dirty="0"/>
              <a:t> </a:t>
            </a:r>
            <a:r>
              <a:rPr lang="en-US" sz="2400" dirty="0" err="1"/>
              <a:t>ve</a:t>
            </a:r>
            <a:r>
              <a:rPr lang="en-US" sz="2400" dirty="0"/>
              <a:t> </a:t>
            </a:r>
            <a:r>
              <a:rPr lang="en-US" sz="2400" dirty="0" err="1"/>
              <a:t>bilgisayarlı</a:t>
            </a:r>
            <a:r>
              <a:rPr lang="en-US" sz="2400" dirty="0"/>
              <a:t> </a:t>
            </a:r>
            <a:r>
              <a:rPr lang="en-US" sz="2400" dirty="0" err="1"/>
              <a:t>görmede</a:t>
            </a:r>
            <a:r>
              <a:rPr lang="en-US" sz="2400" dirty="0"/>
              <a:t>, </a:t>
            </a:r>
            <a:r>
              <a:rPr lang="en-US" sz="2400" dirty="0" err="1"/>
              <a:t>nesne</a:t>
            </a:r>
            <a:r>
              <a:rPr lang="en-US" sz="2400" dirty="0"/>
              <a:t> </a:t>
            </a:r>
            <a:r>
              <a:rPr lang="en-US" sz="2400" dirty="0" err="1"/>
              <a:t>algılama</a:t>
            </a:r>
            <a:r>
              <a:rPr lang="en-US" sz="2400" dirty="0"/>
              <a:t> </a:t>
            </a:r>
            <a:r>
              <a:rPr lang="en-US" sz="2400" dirty="0" err="1"/>
              <a:t>ve</a:t>
            </a:r>
            <a:r>
              <a:rPr lang="en-US" sz="2400" dirty="0"/>
              <a:t> </a:t>
            </a:r>
            <a:r>
              <a:rPr lang="en-US" sz="2400" dirty="0" err="1"/>
              <a:t>görüntü</a:t>
            </a:r>
            <a:r>
              <a:rPr lang="en-US" sz="2400" dirty="0"/>
              <a:t> </a:t>
            </a:r>
            <a:r>
              <a:rPr lang="en-US" sz="2400" dirty="0" err="1"/>
              <a:t>bölümleme</a:t>
            </a:r>
            <a:r>
              <a:rPr lang="en-US" sz="2400" dirty="0"/>
              <a:t> </a:t>
            </a:r>
            <a:r>
              <a:rPr lang="en-US" sz="2400" dirty="0" err="1"/>
              <a:t>için</a:t>
            </a:r>
            <a:r>
              <a:rPr lang="tr-TR" sz="2400" dirty="0"/>
              <a:t> gözetimsiz</a:t>
            </a:r>
            <a:r>
              <a:rPr lang="en-US" sz="2400" dirty="0"/>
              <a:t> </a:t>
            </a:r>
            <a:r>
              <a:rPr lang="en-US" sz="2400" dirty="0" err="1"/>
              <a:t>örüntü</a:t>
            </a:r>
            <a:r>
              <a:rPr lang="en-US" sz="2400" dirty="0"/>
              <a:t> </a:t>
            </a:r>
            <a:r>
              <a:rPr lang="en-US" sz="2400" dirty="0" err="1"/>
              <a:t>tanıma</a:t>
            </a:r>
            <a:r>
              <a:rPr lang="en-US" sz="2400" dirty="0"/>
              <a:t> </a:t>
            </a:r>
            <a:r>
              <a:rPr lang="en-US" sz="2400" dirty="0" err="1"/>
              <a:t>teknikleri</a:t>
            </a:r>
            <a:r>
              <a:rPr lang="en-US" sz="2400" dirty="0"/>
              <a:t> </a:t>
            </a:r>
            <a:r>
              <a:rPr lang="en-US" sz="2400" dirty="0" err="1"/>
              <a:t>kullanılır</a:t>
            </a:r>
            <a:r>
              <a:rPr lang="en-US" sz="2400" dirty="0"/>
              <a:t>.</a:t>
            </a:r>
          </a:p>
        </p:txBody>
      </p:sp>
      <p:sp>
        <p:nvSpPr>
          <p:cNvPr id="3" name="Metin kutusu 2">
            <a:extLst>
              <a:ext uri="{FF2B5EF4-FFF2-40B4-BE49-F238E27FC236}">
                <a16:creationId xmlns:a16="http://schemas.microsoft.com/office/drawing/2014/main" id="{801606F0-E2B7-4146-9BC3-31948F87648A}"/>
              </a:ext>
            </a:extLst>
          </p:cNvPr>
          <p:cNvSpPr txBox="1"/>
          <p:nvPr/>
        </p:nvSpPr>
        <p:spPr>
          <a:xfrm>
            <a:off x="1371601" y="793377"/>
            <a:ext cx="9126070" cy="646331"/>
          </a:xfrm>
          <a:prstGeom prst="rect">
            <a:avLst/>
          </a:prstGeom>
          <a:noFill/>
        </p:spPr>
        <p:txBody>
          <a:bodyPr wrap="square" rtlCol="0">
            <a:spAutoFit/>
          </a:bodyPr>
          <a:lstStyle/>
          <a:p>
            <a:r>
              <a:rPr lang="tr-TR" sz="3600" dirty="0"/>
              <a:t>              UNSUPERVİSED(GÖZETİMSİZ)</a:t>
            </a:r>
            <a:endParaRPr lang="en-US" sz="3600" dirty="0"/>
          </a:p>
        </p:txBody>
      </p:sp>
    </p:spTree>
    <p:extLst>
      <p:ext uri="{BB962C8B-B14F-4D97-AF65-F5344CB8AC3E}">
        <p14:creationId xmlns:p14="http://schemas.microsoft.com/office/powerpoint/2010/main" val="3907770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F22E300C-7FCC-4D1F-9DA1-2674A7759E97}"/>
              </a:ext>
            </a:extLst>
          </p:cNvPr>
          <p:cNvSpPr/>
          <p:nvPr/>
        </p:nvSpPr>
        <p:spPr>
          <a:xfrm>
            <a:off x="1237130" y="1686401"/>
            <a:ext cx="9395012" cy="461665"/>
          </a:xfrm>
          <a:prstGeom prst="rect">
            <a:avLst/>
          </a:prstGeom>
        </p:spPr>
        <p:txBody>
          <a:bodyPr wrap="square">
            <a:spAutoFit/>
          </a:bodyPr>
          <a:lstStyle/>
          <a:p>
            <a:pPr marL="342900" indent="-342900">
              <a:buFont typeface="Arial" panose="020B0604020202020204" pitchFamily="34" charset="0"/>
              <a:buChar char="•"/>
            </a:pPr>
            <a:endParaRPr lang="en-US" sz="2400" dirty="0"/>
          </a:p>
        </p:txBody>
      </p:sp>
      <p:sp>
        <p:nvSpPr>
          <p:cNvPr id="3" name="Metin kutusu 2">
            <a:extLst>
              <a:ext uri="{FF2B5EF4-FFF2-40B4-BE49-F238E27FC236}">
                <a16:creationId xmlns:a16="http://schemas.microsoft.com/office/drawing/2014/main" id="{801606F0-E2B7-4146-9BC3-31948F87648A}"/>
              </a:ext>
            </a:extLst>
          </p:cNvPr>
          <p:cNvSpPr txBox="1"/>
          <p:nvPr/>
        </p:nvSpPr>
        <p:spPr>
          <a:xfrm>
            <a:off x="1237130" y="721659"/>
            <a:ext cx="9126070" cy="646331"/>
          </a:xfrm>
          <a:prstGeom prst="rect">
            <a:avLst/>
          </a:prstGeom>
          <a:noFill/>
        </p:spPr>
        <p:txBody>
          <a:bodyPr wrap="square" rtlCol="0">
            <a:spAutoFit/>
          </a:bodyPr>
          <a:lstStyle/>
          <a:p>
            <a:r>
              <a:rPr lang="tr-TR" sz="3600" dirty="0"/>
              <a:t>              UNSUPERVİSED(GÖZETİMSİZ)</a:t>
            </a:r>
            <a:endParaRPr lang="en-US" sz="3600" dirty="0"/>
          </a:p>
        </p:txBody>
      </p:sp>
      <p:sp>
        <p:nvSpPr>
          <p:cNvPr id="5" name="Dikdörtgen 4">
            <a:extLst>
              <a:ext uri="{FF2B5EF4-FFF2-40B4-BE49-F238E27FC236}">
                <a16:creationId xmlns:a16="http://schemas.microsoft.com/office/drawing/2014/main" id="{DD10795E-5E23-418F-9883-9FD5C9FE9800}"/>
              </a:ext>
            </a:extLst>
          </p:cNvPr>
          <p:cNvSpPr/>
          <p:nvPr/>
        </p:nvSpPr>
        <p:spPr>
          <a:xfrm>
            <a:off x="1030942" y="1917233"/>
            <a:ext cx="10578352" cy="3046988"/>
          </a:xfrm>
          <a:prstGeom prst="rect">
            <a:avLst/>
          </a:prstGeom>
        </p:spPr>
        <p:txBody>
          <a:bodyPr wrap="square">
            <a:spAutoFit/>
          </a:bodyPr>
          <a:lstStyle/>
          <a:p>
            <a:r>
              <a:rPr lang="tr-TR" sz="2400" dirty="0"/>
              <a:t>CLUSTERİNG</a:t>
            </a:r>
          </a:p>
          <a:p>
            <a:pPr marL="342900" indent="-342900">
              <a:buFont typeface="Arial" panose="020B0604020202020204" pitchFamily="34" charset="0"/>
              <a:buChar char="•"/>
            </a:pPr>
            <a:r>
              <a:rPr lang="tr-TR" sz="2400" dirty="0"/>
              <a:t>K</a:t>
            </a:r>
            <a:r>
              <a:rPr lang="en-US" sz="2400" dirty="0"/>
              <a:t>-means and </a:t>
            </a:r>
            <a:r>
              <a:rPr lang="tr-TR" sz="2400" dirty="0"/>
              <a:t>K</a:t>
            </a:r>
            <a:r>
              <a:rPr lang="en-US" sz="2400" dirty="0"/>
              <a:t>-medoids</a:t>
            </a:r>
            <a:endParaRPr lang="tr-TR" sz="2400" dirty="0"/>
          </a:p>
          <a:p>
            <a:pPr marL="342900" indent="-342900">
              <a:buFont typeface="Arial" panose="020B0604020202020204" pitchFamily="34" charset="0"/>
              <a:buChar char="•"/>
            </a:pPr>
            <a:r>
              <a:rPr lang="tr-TR" sz="2400" dirty="0"/>
              <a:t>H</a:t>
            </a:r>
            <a:r>
              <a:rPr lang="en-US" sz="2400" dirty="0" err="1"/>
              <a:t>ierarchical</a:t>
            </a:r>
            <a:r>
              <a:rPr lang="en-US" sz="2400" dirty="0"/>
              <a:t> </a:t>
            </a:r>
            <a:r>
              <a:rPr lang="tr-TR" sz="2400" dirty="0"/>
              <a:t>C</a:t>
            </a:r>
            <a:r>
              <a:rPr lang="en-US" sz="2400" dirty="0"/>
              <a:t>lustering</a:t>
            </a:r>
            <a:endParaRPr lang="tr-TR" sz="2400" dirty="0"/>
          </a:p>
          <a:p>
            <a:pPr marL="342900" indent="-342900">
              <a:buFont typeface="Arial" panose="020B0604020202020204" pitchFamily="34" charset="0"/>
              <a:buChar char="•"/>
            </a:pPr>
            <a:r>
              <a:rPr lang="en-US" sz="2400" dirty="0"/>
              <a:t>Gaussian mixture models</a:t>
            </a:r>
            <a:endParaRPr lang="tr-TR" sz="2400" dirty="0"/>
          </a:p>
          <a:p>
            <a:pPr marL="342900" indent="-342900">
              <a:buFont typeface="Arial" panose="020B0604020202020204" pitchFamily="34" charset="0"/>
              <a:buChar char="•"/>
            </a:pPr>
            <a:r>
              <a:rPr lang="tr-TR" sz="2400" dirty="0"/>
              <a:t>H</a:t>
            </a:r>
            <a:r>
              <a:rPr lang="en-US" sz="2400" dirty="0" err="1"/>
              <a:t>idden</a:t>
            </a:r>
            <a:r>
              <a:rPr lang="en-US" sz="2400" dirty="0"/>
              <a:t> Markov models</a:t>
            </a:r>
            <a:endParaRPr lang="tr-TR" sz="2400" dirty="0"/>
          </a:p>
          <a:p>
            <a:pPr marL="342900" indent="-342900">
              <a:buFont typeface="Arial" panose="020B0604020202020204" pitchFamily="34" charset="0"/>
              <a:buChar char="•"/>
            </a:pPr>
            <a:r>
              <a:rPr lang="tr-TR" sz="2400" dirty="0"/>
              <a:t>S</a:t>
            </a:r>
            <a:r>
              <a:rPr lang="en-US" sz="2400" dirty="0"/>
              <a:t>elf-organizing maps</a:t>
            </a:r>
            <a:endParaRPr lang="tr-TR" sz="2400" dirty="0"/>
          </a:p>
          <a:p>
            <a:pPr marL="342900" indent="-342900">
              <a:buFont typeface="Arial" panose="020B0604020202020204" pitchFamily="34" charset="0"/>
              <a:buChar char="•"/>
            </a:pPr>
            <a:r>
              <a:rPr lang="tr-TR" sz="2400" dirty="0"/>
              <a:t>F</a:t>
            </a:r>
            <a:r>
              <a:rPr lang="en-US" sz="2400" dirty="0" err="1"/>
              <a:t>uzzy</a:t>
            </a:r>
            <a:r>
              <a:rPr lang="en-US" sz="2400" dirty="0"/>
              <a:t> </a:t>
            </a:r>
            <a:r>
              <a:rPr lang="tr-TR" sz="2400" dirty="0"/>
              <a:t>C</a:t>
            </a:r>
            <a:r>
              <a:rPr lang="en-US" sz="2400" dirty="0"/>
              <a:t>-means </a:t>
            </a:r>
            <a:r>
              <a:rPr lang="tr-TR" sz="2400" dirty="0"/>
              <a:t>C</a:t>
            </a:r>
            <a:r>
              <a:rPr lang="en-US" sz="2400" dirty="0"/>
              <a:t>lustering</a:t>
            </a:r>
            <a:endParaRPr lang="tr-TR" sz="2400" dirty="0"/>
          </a:p>
          <a:p>
            <a:pPr marL="342900" indent="-342900">
              <a:buFont typeface="Arial" panose="020B0604020202020204" pitchFamily="34" charset="0"/>
              <a:buChar char="•"/>
            </a:pPr>
            <a:r>
              <a:rPr lang="tr-TR" sz="2400" dirty="0"/>
              <a:t>S</a:t>
            </a:r>
            <a:r>
              <a:rPr lang="en-US" sz="2400" dirty="0" err="1"/>
              <a:t>ubtractive</a:t>
            </a:r>
            <a:r>
              <a:rPr lang="en-US" sz="2400" dirty="0"/>
              <a:t> </a:t>
            </a:r>
            <a:r>
              <a:rPr lang="tr-TR" sz="2400" dirty="0"/>
              <a:t>C</a:t>
            </a:r>
            <a:r>
              <a:rPr lang="en-US" sz="2400" dirty="0"/>
              <a:t>lustering</a:t>
            </a:r>
          </a:p>
        </p:txBody>
      </p:sp>
    </p:spTree>
    <p:extLst>
      <p:ext uri="{BB962C8B-B14F-4D97-AF65-F5344CB8AC3E}">
        <p14:creationId xmlns:p14="http://schemas.microsoft.com/office/powerpoint/2010/main" val="154538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1" name="Rectangle 10">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kdörtgen 3">
            <a:extLst>
              <a:ext uri="{FF2B5EF4-FFF2-40B4-BE49-F238E27FC236}">
                <a16:creationId xmlns:a16="http://schemas.microsoft.com/office/drawing/2014/main" id="{2F010959-71D4-4BCA-B501-11E0DF2F8C06}"/>
              </a:ext>
            </a:extLst>
          </p:cNvPr>
          <p:cNvSpPr/>
          <p:nvPr/>
        </p:nvSpPr>
        <p:spPr>
          <a:xfrm>
            <a:off x="685799" y="1150076"/>
            <a:ext cx="3659389" cy="4557849"/>
          </a:xfrm>
          <a:prstGeom prst="rect">
            <a:avLst/>
          </a:prstGeom>
        </p:spPr>
        <p:txBody>
          <a:bodyPr vert="horz" lIns="91440" tIns="45720" rIns="91440" bIns="45720" rtlCol="0" anchor="ctr">
            <a:normAutofit/>
          </a:bodyPr>
          <a:lstStyle/>
          <a:p>
            <a:pPr algn="r">
              <a:spcBef>
                <a:spcPct val="0"/>
              </a:spcBef>
              <a:spcAft>
                <a:spcPts val="600"/>
              </a:spcAft>
            </a:pPr>
            <a:r>
              <a:rPr lang="en-US" sz="3600" kern="1200" cap="all" dirty="0" err="1">
                <a:ln w="3175" cmpd="sng">
                  <a:noFill/>
                </a:ln>
                <a:solidFill>
                  <a:schemeClr val="tx1"/>
                </a:solidFill>
                <a:effectLst/>
                <a:latin typeface="+mj-lt"/>
                <a:ea typeface="+mj-ea"/>
                <a:cs typeface="+mj-cs"/>
              </a:rPr>
              <a:t>Mak</a:t>
            </a:r>
            <a:r>
              <a:rPr lang="tr-TR" sz="3600" kern="1200" cap="all" dirty="0">
                <a:ln w="3175" cmpd="sng">
                  <a:noFill/>
                </a:ln>
                <a:solidFill>
                  <a:schemeClr val="tx1"/>
                </a:solidFill>
                <a:effectLst/>
                <a:latin typeface="+mj-lt"/>
                <a:ea typeface="+mj-ea"/>
                <a:cs typeface="+mj-cs"/>
              </a:rPr>
              <a:t>İ</a:t>
            </a:r>
            <a:r>
              <a:rPr lang="en-US" sz="3600" kern="1200" cap="all" dirty="0">
                <a:ln w="3175" cmpd="sng">
                  <a:noFill/>
                </a:ln>
                <a:solidFill>
                  <a:schemeClr val="tx1"/>
                </a:solidFill>
                <a:effectLst/>
                <a:latin typeface="+mj-lt"/>
                <a:ea typeface="+mj-ea"/>
                <a:cs typeface="+mj-cs"/>
              </a:rPr>
              <a:t>ne </a:t>
            </a:r>
            <a:r>
              <a:rPr lang="en-US" sz="3600" kern="1200" cap="all" dirty="0" err="1">
                <a:ln w="3175" cmpd="sng">
                  <a:noFill/>
                </a:ln>
                <a:solidFill>
                  <a:schemeClr val="tx1"/>
                </a:solidFill>
                <a:effectLst/>
                <a:latin typeface="+mj-lt"/>
                <a:ea typeface="+mj-ea"/>
                <a:cs typeface="+mj-cs"/>
              </a:rPr>
              <a:t>Öğren</a:t>
            </a:r>
            <a:r>
              <a:rPr lang="tr-TR" sz="3600" kern="1200" cap="all" dirty="0">
                <a:ln w="3175" cmpd="sng">
                  <a:noFill/>
                </a:ln>
                <a:solidFill>
                  <a:schemeClr val="tx1"/>
                </a:solidFill>
                <a:effectLst/>
                <a:latin typeface="+mj-lt"/>
                <a:ea typeface="+mj-ea"/>
                <a:cs typeface="+mj-cs"/>
              </a:rPr>
              <a:t>İMİNİ</a:t>
            </a:r>
            <a:r>
              <a:rPr lang="en-US" sz="3600" kern="1200" cap="all" dirty="0">
                <a:ln w="3175" cmpd="sng">
                  <a:noFill/>
                </a:ln>
                <a:solidFill>
                  <a:schemeClr val="tx1"/>
                </a:solidFill>
                <a:effectLst/>
                <a:latin typeface="+mj-lt"/>
                <a:ea typeface="+mj-ea"/>
                <a:cs typeface="+mj-cs"/>
              </a:rPr>
              <a:t> Ne Zaman </a:t>
            </a:r>
            <a:r>
              <a:rPr lang="en-US" sz="3600" kern="1200" cap="all" dirty="0" err="1">
                <a:ln w="3175" cmpd="sng">
                  <a:noFill/>
                </a:ln>
                <a:solidFill>
                  <a:schemeClr val="tx1"/>
                </a:solidFill>
                <a:effectLst/>
                <a:latin typeface="+mj-lt"/>
                <a:ea typeface="+mj-ea"/>
                <a:cs typeface="+mj-cs"/>
              </a:rPr>
              <a:t>Kullanmalı</a:t>
            </a:r>
            <a:r>
              <a:rPr lang="tr-TR" sz="3600" kern="1200" cap="all" dirty="0">
                <a:ln w="3175" cmpd="sng">
                  <a:noFill/>
                </a:ln>
                <a:solidFill>
                  <a:schemeClr val="tx1"/>
                </a:solidFill>
                <a:effectLst/>
                <a:latin typeface="+mj-lt"/>
                <a:ea typeface="+mj-ea"/>
                <a:cs typeface="+mj-cs"/>
              </a:rPr>
              <a:t>YIZ?</a:t>
            </a:r>
            <a:endParaRPr lang="en-US" sz="3600" kern="1200" cap="all" dirty="0">
              <a:ln w="3175" cmpd="sng">
                <a:noFill/>
              </a:ln>
              <a:solidFill>
                <a:schemeClr val="tx1"/>
              </a:solidFill>
              <a:effectLst/>
              <a:latin typeface="+mj-lt"/>
              <a:ea typeface="+mj-ea"/>
              <a:cs typeface="+mj-cs"/>
            </a:endParaRPr>
          </a:p>
        </p:txBody>
      </p:sp>
      <p:cxnSp>
        <p:nvCxnSpPr>
          <p:cNvPr id="13" name="Straight Connector 12">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Dikdörtgen 2">
            <a:extLst>
              <a:ext uri="{FF2B5EF4-FFF2-40B4-BE49-F238E27FC236}">
                <a16:creationId xmlns:a16="http://schemas.microsoft.com/office/drawing/2014/main" id="{0A98D4D7-DEB7-41A0-BB2B-C70AE95F2DB8}"/>
              </a:ext>
            </a:extLst>
          </p:cNvPr>
          <p:cNvSpPr/>
          <p:nvPr/>
        </p:nvSpPr>
        <p:spPr>
          <a:xfrm>
            <a:off x="4988658" y="1150076"/>
            <a:ext cx="6517543" cy="4557849"/>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endParaRPr lang="en-US" sz="1800" kern="1200" cap="none" dirty="0">
              <a:solidFill>
                <a:schemeClr val="tx1"/>
              </a:solidFill>
              <a:effectLst/>
              <a:latin typeface="+mn-lt"/>
              <a:ea typeface="+mn-ea"/>
              <a:cs typeface="+mn-cs"/>
            </a:endParaRPr>
          </a:p>
          <a:p>
            <a:pPr>
              <a:spcAft>
                <a:spcPts val="1000"/>
              </a:spcAft>
              <a:buClr>
                <a:schemeClr val="tx1"/>
              </a:buClr>
              <a:buSzPct val="100000"/>
            </a:pPr>
            <a:r>
              <a:rPr lang="en-US" sz="2800" kern="1200" cap="none" dirty="0" err="1">
                <a:solidFill>
                  <a:schemeClr val="tx1"/>
                </a:solidFill>
                <a:effectLst/>
                <a:latin typeface="+mn-lt"/>
                <a:ea typeface="+mn-ea"/>
                <a:cs typeface="+mn-cs"/>
              </a:rPr>
              <a:t>Çok</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fazla</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miktarda</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veri</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ve</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çok</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sayıda</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değişkeni</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içeren</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ancak</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mevcut</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bir</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formül</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veya</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denklem</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bulunmayan</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karmaşık</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bir</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işiniz</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veya</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probleminiz</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varsa</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makine</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öğrenmeyi</a:t>
            </a:r>
            <a:r>
              <a:rPr lang="en-US" sz="2800" kern="1200" cap="none" dirty="0">
                <a:solidFill>
                  <a:schemeClr val="tx1"/>
                </a:solidFill>
                <a:effectLst/>
                <a:latin typeface="+mn-lt"/>
                <a:ea typeface="+mn-ea"/>
                <a:cs typeface="+mn-cs"/>
              </a:rPr>
              <a:t> </a:t>
            </a:r>
            <a:r>
              <a:rPr lang="en-US" sz="2800" kern="1200" cap="none" dirty="0" err="1">
                <a:solidFill>
                  <a:schemeClr val="tx1"/>
                </a:solidFill>
                <a:effectLst/>
                <a:latin typeface="+mn-lt"/>
                <a:ea typeface="+mn-ea"/>
                <a:cs typeface="+mn-cs"/>
              </a:rPr>
              <a:t>kullanabiliriz</a:t>
            </a:r>
            <a:r>
              <a:rPr lang="en-US" sz="2800" kern="1200" cap="none" dirty="0">
                <a:solidFill>
                  <a:schemeClr val="tx1"/>
                </a:solidFill>
                <a:effectLst/>
                <a:latin typeface="+mn-lt"/>
                <a:ea typeface="+mn-ea"/>
                <a:cs typeface="+mn-cs"/>
              </a:rPr>
              <a:t>.</a:t>
            </a:r>
          </a:p>
        </p:txBody>
      </p:sp>
    </p:spTree>
    <p:extLst>
      <p:ext uri="{BB962C8B-B14F-4D97-AF65-F5344CB8AC3E}">
        <p14:creationId xmlns:p14="http://schemas.microsoft.com/office/powerpoint/2010/main" val="210401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5" name="Picture 134">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Metin kutusu 1">
            <a:extLst>
              <a:ext uri="{FF2B5EF4-FFF2-40B4-BE49-F238E27FC236}">
                <a16:creationId xmlns:a16="http://schemas.microsoft.com/office/drawing/2014/main" id="{44B4D3FF-08EF-4DA0-BD4D-B4CA5EB9AC07}"/>
              </a:ext>
            </a:extLst>
          </p:cNvPr>
          <p:cNvSpPr txBox="1"/>
          <p:nvPr/>
        </p:nvSpPr>
        <p:spPr>
          <a:xfrm>
            <a:off x="-884419" y="1574928"/>
            <a:ext cx="4468203" cy="823351"/>
          </a:xfrm>
          <a:prstGeom prst="rect">
            <a:avLst/>
          </a:prstGeom>
        </p:spPr>
        <p:txBody>
          <a:bodyPr vert="horz" lIns="91440" tIns="45720" rIns="91440" bIns="45720" rtlCol="0" anchor="b">
            <a:normAutofit fontScale="47500" lnSpcReduction="20000"/>
          </a:bodyPr>
          <a:lstStyle/>
          <a:p>
            <a:pPr algn="r">
              <a:spcBef>
                <a:spcPct val="0"/>
              </a:spcBef>
              <a:spcAft>
                <a:spcPts val="600"/>
              </a:spcAft>
            </a:pPr>
            <a:r>
              <a:rPr lang="en-US" sz="4800" kern="1200" cap="all" dirty="0">
                <a:ln w="3175" cmpd="sng">
                  <a:noFill/>
                </a:ln>
                <a:solidFill>
                  <a:schemeClr val="tx1"/>
                </a:solidFill>
                <a:effectLst/>
                <a:latin typeface="+mj-lt"/>
                <a:ea typeface="+mj-ea"/>
                <a:cs typeface="+mj-cs"/>
              </a:rPr>
              <a:t>                     </a:t>
            </a:r>
            <a:r>
              <a:rPr lang="en-US" sz="6500" kern="1200" cap="all" dirty="0">
                <a:ln w="3175" cmpd="sng">
                  <a:noFill/>
                </a:ln>
                <a:solidFill>
                  <a:schemeClr val="tx1"/>
                </a:solidFill>
                <a:effectLst/>
                <a:latin typeface="+mj-lt"/>
                <a:ea typeface="+mj-ea"/>
                <a:cs typeface="+mj-cs"/>
              </a:rPr>
              <a:t>DEEP LEARNİNG</a:t>
            </a:r>
          </a:p>
        </p:txBody>
      </p:sp>
      <p:sp>
        <p:nvSpPr>
          <p:cNvPr id="137" name="Freeform 5">
            <a:extLst>
              <a:ext uri="{FF2B5EF4-FFF2-40B4-BE49-F238E27FC236}">
                <a16:creationId xmlns:a16="http://schemas.microsoft.com/office/drawing/2014/main" id="{9CDA5D36-CABB-4B66-A6AE-98C32891C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39" name="Freeform 14">
            <a:extLst>
              <a:ext uri="{FF2B5EF4-FFF2-40B4-BE49-F238E27FC236}">
                <a16:creationId xmlns:a16="http://schemas.microsoft.com/office/drawing/2014/main" id="{D3610325-2E01-4A10-9699-F3F047A5D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5603367D-E67B-4C5F-B32C-A4DCE175E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2" name="Straight Connector 141">
              <a:extLst>
                <a:ext uri="{FF2B5EF4-FFF2-40B4-BE49-F238E27FC236}">
                  <a16:creationId xmlns:a16="http://schemas.microsoft.com/office/drawing/2014/main" id="{87CA7E52-2D3D-4A73-897A-26DDD937F1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01C8991-ADCE-42D9-B956-AFFC4536C4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DA75D41-B910-4C91-B4BE-D4FB46A46E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1570BA5-42E4-4D3E-A518-EA1F06E2E7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C5901F9-B873-4903-9717-A43C760D63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47C1BF2-F77A-47C2-9A0D-CC49E8B7C5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AE46F6-3AE4-477B-AEA3-11B074A8C0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A038F7-9DE7-4A90-976F-265DC39F4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AB583C2-FAE0-4D6A-AFD5-DD89396A94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A2A74C6-E21E-467A-B257-2B505400CE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9DB7A5F-BE4E-48A6-8FD1-140BC738A7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C9C85FA-3456-477D-81BE-A3EB39593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BBEC98F-AEC8-4B6C-976B-267E2E4245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C16410C-2DB8-44BC-9A8B-412D647F5B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E1F5255-23E6-429D-907D-BB0D8DE022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AF50CA-9180-4E13-BEA7-F7D00C2AF2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C069D2C-E4AD-4123-BD71-326C783101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CD958AE-AD6D-4F3C-B158-89D96BCA08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5177CA3-31C7-4B83-ADD2-3E134D7ED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FF55632-4C25-474D-A467-2DB156C2D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D300455-DEA8-43BC-8A82-AC73AB7206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A0DCE2B-5A7B-411A-9BFD-9CF85117C5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C7456CD2-651D-40AD-842D-2763E44521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ECC08F9-CA6C-4861-BFD9-4EC8A1007F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129ED64-1037-4D22-A49D-1A386DF497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03C2550-397B-40FA-AB0B-6DC5DC1740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ABF628F-72E5-4D37-9BB7-E749C094B7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01C00F6-48F5-478D-8735-42A8CBB91A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894B964-D6C8-4219-871B-16F63834A1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88B5F16-FE81-461F-BF9B-BA90A23285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9FFA72-A8D7-4E27-9EA7-2A4FE0059C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D14C873-96AC-4BBA-8DDC-202B32B0EC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43C47B3-DCF2-44C0-BE29-7A82FBCF41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4BDB1D8-88E3-4DDA-8EAB-BE8A7FA199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27351A6-002F-4F42-A3A2-B7525D4433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B6CA314-C827-4076-959B-4E9C724565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7CCD13F-BB71-4B7A-811D-917B080A4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01E49FC-E040-4D26-ABF7-303DA67802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B9282B3-B1A9-4A8B-AEE1-BACEC0F709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DC10BE6-BFCA-4E4F-B77D-218CD06F2D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DC84183-5841-4B87-9A2C-CF2AC99727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7742C9B-AE29-4445-B243-84B550891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C398CF4-01B7-41AB-9926-7E58D139F0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4155282-B603-49AB-BA9B-B78E2949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82CA815-891E-40AF-81C8-DFB4157D3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6DAC98D-BE44-4ABA-BCF4-56775DCB68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5E4AFA3-3F0C-40B0-94EC-2D9339CA1D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3CA4E88-C418-452C-9D74-E356B528AA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8872687-B2DB-4538-A3D2-BC4580353E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35CB7F4-FEAA-495F-893D-A28F8B608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0D480FF-7392-40FB-9A3E-5E2D15668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490509C-B09E-4642-8975-91BB4684F5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4F7D4DE-5DB4-458D-B9B4-38297AE79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D4F1B18-9CCF-41A3-BF2A-97D97456A7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AAFD58E-86CB-4189-BD27-2939C35915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66A8561-E65D-4675-B448-0FA92CBD1F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F49DE23-2BC7-4056-A75C-5CA0F8E24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D8C256C-D573-4B6F-92A9-23DBC5189B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0286D0D-A1C1-4640-B8A9-2A842ED126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E270C88-6227-41FD-8459-3B74B15680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035D064-A6BD-495D-A380-45435595C8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47B65C1-C657-492F-854E-E9F2382FE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BBD5ED32-5D83-42BA-B06B-2FCC5EDFF8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8F1EC87-926B-4C53-A72F-801C0C5EFB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9EA41EC-1758-4554-A707-6D35448A27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326B22D2-C2E2-4723-AE14-F19DFBB0B8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9AEBD37-2AEB-4C71-B9B0-A656596820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EE3DECB-B2B9-4556-AF30-42D7B01924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1D37BD9-CB45-439F-823A-F639912D82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76A752C-7054-4446-84CC-DED60E4859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12337DE-B7CF-41C4-A4BA-B32E05239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2DC00D2-FF99-4E56-91C9-DAC2390515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E947083D-4ACF-478F-94DA-9038980D91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96FE15D-CDE5-49DB-91FD-B4599688D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778DB54-2246-4529-8D48-2081DD9C35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D10A58C-A6DC-4C2F-8CDD-D8ED7AFB47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9342724-2DAE-453E-B79B-1C44334D38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C638F2B-13C6-4449-B7B0-846B57FF08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Supervised Deep Learning &#10;Artificial Neural Network &#10;Convolutional Neural Network &#10;Recurrent Neural Network &#10;Deep Learning &#10;UnSupervised Deep Learning &#10;Self-organizing Maps &#10;Boltzmann Machines &#10;Auto Encoders ">
            <a:extLst>
              <a:ext uri="{FF2B5EF4-FFF2-40B4-BE49-F238E27FC236}">
                <a16:creationId xmlns:a16="http://schemas.microsoft.com/office/drawing/2014/main" id="{49E803BF-0AE9-49D3-BE4B-199B10F8338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64679" y="2623903"/>
            <a:ext cx="5124328" cy="2831191"/>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a:extLst>
              <a:ext uri="{FF2B5EF4-FFF2-40B4-BE49-F238E27FC236}">
                <a16:creationId xmlns:a16="http://schemas.microsoft.com/office/drawing/2014/main" id="{15EAB9F9-F0FC-478B-B918-3242C8BA295C}"/>
              </a:ext>
            </a:extLst>
          </p:cNvPr>
          <p:cNvSpPr/>
          <p:nvPr/>
        </p:nvSpPr>
        <p:spPr>
          <a:xfrm>
            <a:off x="859059" y="3023835"/>
            <a:ext cx="3709163" cy="1477328"/>
          </a:xfrm>
          <a:prstGeom prst="rect">
            <a:avLst/>
          </a:prstGeom>
        </p:spPr>
        <p:txBody>
          <a:bodyPr wrap="square">
            <a:spAutoFit/>
          </a:bodyPr>
          <a:lstStyle/>
          <a:p>
            <a:r>
              <a:rPr lang="en-US" dirty="0" err="1"/>
              <a:t>Derin</a:t>
            </a:r>
            <a:r>
              <a:rPr lang="en-US" dirty="0"/>
              <a:t> </a:t>
            </a:r>
            <a:r>
              <a:rPr lang="en-US" dirty="0" err="1"/>
              <a:t>öğrenme</a:t>
            </a:r>
            <a:r>
              <a:rPr lang="en-US" dirty="0"/>
              <a:t> </a:t>
            </a:r>
            <a:r>
              <a:rPr lang="en-US" dirty="0" err="1"/>
              <a:t>bir</a:t>
            </a:r>
            <a:r>
              <a:rPr lang="en-US" dirty="0"/>
              <a:t> </a:t>
            </a:r>
            <a:r>
              <a:rPr lang="en-US" dirty="0" err="1"/>
              <a:t>veya</a:t>
            </a:r>
            <a:r>
              <a:rPr lang="en-US" dirty="0"/>
              <a:t> </a:t>
            </a:r>
            <a:r>
              <a:rPr lang="en-US" dirty="0" err="1"/>
              <a:t>daha</a:t>
            </a:r>
            <a:r>
              <a:rPr lang="en-US" dirty="0"/>
              <a:t> </a:t>
            </a:r>
            <a:r>
              <a:rPr lang="en-US" dirty="0" err="1"/>
              <a:t>fazla</a:t>
            </a:r>
            <a:r>
              <a:rPr lang="en-US" dirty="0"/>
              <a:t> </a:t>
            </a:r>
            <a:r>
              <a:rPr lang="en-US" dirty="0" err="1"/>
              <a:t>gizli</a:t>
            </a:r>
            <a:r>
              <a:rPr lang="en-US" dirty="0"/>
              <a:t> </a:t>
            </a:r>
            <a:r>
              <a:rPr lang="en-US" dirty="0" err="1"/>
              <a:t>katman</a:t>
            </a:r>
            <a:r>
              <a:rPr lang="en-US" dirty="0"/>
              <a:t> </a:t>
            </a:r>
            <a:r>
              <a:rPr lang="en-US" dirty="0" err="1"/>
              <a:t>içeren</a:t>
            </a:r>
            <a:r>
              <a:rPr lang="en-US" dirty="0"/>
              <a:t> </a:t>
            </a:r>
            <a:r>
              <a:rPr lang="en-US" dirty="0" err="1"/>
              <a:t>yapay</a:t>
            </a:r>
            <a:r>
              <a:rPr lang="en-US" dirty="0"/>
              <a:t> </a:t>
            </a:r>
            <a:r>
              <a:rPr lang="en-US" dirty="0" err="1"/>
              <a:t>sinir</a:t>
            </a:r>
            <a:r>
              <a:rPr lang="en-US" dirty="0"/>
              <a:t> </a:t>
            </a:r>
            <a:r>
              <a:rPr lang="en-US" dirty="0" err="1"/>
              <a:t>ağları</a:t>
            </a:r>
            <a:r>
              <a:rPr lang="en-US" dirty="0"/>
              <a:t> </a:t>
            </a:r>
            <a:r>
              <a:rPr lang="en-US" dirty="0" err="1"/>
              <a:t>ve</a:t>
            </a:r>
            <a:r>
              <a:rPr lang="en-US" dirty="0"/>
              <a:t> </a:t>
            </a:r>
            <a:r>
              <a:rPr lang="en-US" dirty="0" err="1"/>
              <a:t>benzeri</a:t>
            </a:r>
            <a:r>
              <a:rPr lang="en-US" dirty="0"/>
              <a:t> </a:t>
            </a:r>
            <a:r>
              <a:rPr lang="en-US" dirty="0" err="1"/>
              <a:t>makine</a:t>
            </a:r>
            <a:r>
              <a:rPr lang="en-US" dirty="0"/>
              <a:t> </a:t>
            </a:r>
            <a:r>
              <a:rPr lang="en-US" dirty="0" err="1"/>
              <a:t>öğrenme</a:t>
            </a:r>
            <a:r>
              <a:rPr lang="en-US" dirty="0"/>
              <a:t> </a:t>
            </a:r>
            <a:r>
              <a:rPr lang="en-US" dirty="0" err="1"/>
              <a:t>algoritmalarını</a:t>
            </a:r>
            <a:r>
              <a:rPr lang="en-US" dirty="0"/>
              <a:t> </a:t>
            </a:r>
            <a:r>
              <a:rPr lang="en-US" dirty="0" err="1"/>
              <a:t>kapsayan</a:t>
            </a:r>
            <a:r>
              <a:rPr lang="en-US" dirty="0"/>
              <a:t> </a:t>
            </a:r>
            <a:r>
              <a:rPr lang="en-US" dirty="0" err="1"/>
              <a:t>çalışma</a:t>
            </a:r>
            <a:r>
              <a:rPr lang="en-US" dirty="0"/>
              <a:t> </a:t>
            </a:r>
            <a:r>
              <a:rPr lang="en-US" dirty="0" err="1"/>
              <a:t>alanıdır</a:t>
            </a:r>
            <a:r>
              <a:rPr lang="en-US" dirty="0"/>
              <a:t>.</a:t>
            </a:r>
          </a:p>
        </p:txBody>
      </p:sp>
    </p:spTree>
    <p:extLst>
      <p:ext uri="{BB962C8B-B14F-4D97-AF65-F5344CB8AC3E}">
        <p14:creationId xmlns:p14="http://schemas.microsoft.com/office/powerpoint/2010/main" val="4150179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A137DCD7-38D6-4E43-A0B5-108D8D79EBCC}"/>
              </a:ext>
            </a:extLst>
          </p:cNvPr>
          <p:cNvSpPr/>
          <p:nvPr/>
        </p:nvSpPr>
        <p:spPr>
          <a:xfrm>
            <a:off x="942975" y="1089683"/>
            <a:ext cx="10325100" cy="4154984"/>
          </a:xfrm>
          <a:prstGeom prst="rect">
            <a:avLst/>
          </a:prstGeom>
        </p:spPr>
        <p:txBody>
          <a:bodyPr wrap="square">
            <a:spAutoFit/>
          </a:bodyPr>
          <a:lstStyle/>
          <a:p>
            <a:pPr marL="342900" indent="-342900">
              <a:buFont typeface="Arial" panose="020B0604020202020204" pitchFamily="34" charset="0"/>
              <a:buChar char="•"/>
            </a:pPr>
            <a:r>
              <a:rPr lang="en-US" sz="2400" dirty="0"/>
              <a:t>CNN </a:t>
            </a:r>
            <a:r>
              <a:rPr lang="en-US" sz="2400" dirty="0" err="1"/>
              <a:t>algoritmaları</a:t>
            </a:r>
            <a:r>
              <a:rPr lang="en-US" sz="2400" dirty="0"/>
              <a:t> </a:t>
            </a:r>
            <a:r>
              <a:rPr lang="en-US" sz="2400" dirty="0" err="1"/>
              <a:t>görüntü</a:t>
            </a:r>
            <a:r>
              <a:rPr lang="en-US" sz="2400" dirty="0"/>
              <a:t> </a:t>
            </a:r>
            <a:r>
              <a:rPr lang="en-US" sz="2400" dirty="0" err="1"/>
              <a:t>ve</a:t>
            </a:r>
            <a:r>
              <a:rPr lang="en-US" sz="2400" dirty="0"/>
              <a:t> </a:t>
            </a:r>
            <a:r>
              <a:rPr lang="en-US" sz="2400" dirty="0" err="1"/>
              <a:t>ses</a:t>
            </a:r>
            <a:r>
              <a:rPr lang="en-US" sz="2400" dirty="0"/>
              <a:t> </a:t>
            </a:r>
            <a:r>
              <a:rPr lang="en-US" sz="2400" dirty="0" err="1"/>
              <a:t>işleme</a:t>
            </a:r>
            <a:r>
              <a:rPr lang="en-US" sz="2400" dirty="0"/>
              <a:t> </a:t>
            </a:r>
            <a:r>
              <a:rPr lang="en-US" sz="2400" dirty="0" err="1"/>
              <a:t>alanı</a:t>
            </a:r>
            <a:r>
              <a:rPr lang="en-US" sz="2400" dirty="0"/>
              <a:t> </a:t>
            </a:r>
            <a:r>
              <a:rPr lang="en-US" sz="2400" dirty="0" err="1"/>
              <a:t>başta</a:t>
            </a:r>
            <a:r>
              <a:rPr lang="en-US" sz="2400" dirty="0"/>
              <a:t> </a:t>
            </a:r>
            <a:r>
              <a:rPr lang="en-US" sz="2400" dirty="0" err="1"/>
              <a:t>olmak</a:t>
            </a:r>
            <a:r>
              <a:rPr lang="en-US" sz="2400" dirty="0"/>
              <a:t> </a:t>
            </a:r>
            <a:r>
              <a:rPr lang="en-US" sz="2400" dirty="0" err="1"/>
              <a:t>üzere</a:t>
            </a:r>
            <a:r>
              <a:rPr lang="en-US" sz="2400" dirty="0"/>
              <a:t> </a:t>
            </a:r>
            <a:r>
              <a:rPr lang="en-US" sz="2400" dirty="0" err="1"/>
              <a:t>doğal</a:t>
            </a:r>
            <a:r>
              <a:rPr lang="en-US" sz="2400" dirty="0"/>
              <a:t> </a:t>
            </a:r>
            <a:r>
              <a:rPr lang="en-US" sz="2400" dirty="0" err="1"/>
              <a:t>dil</a:t>
            </a:r>
            <a:r>
              <a:rPr lang="en-US" sz="2400" dirty="0"/>
              <a:t> </a:t>
            </a:r>
            <a:r>
              <a:rPr lang="en-US" sz="2400" dirty="0" err="1"/>
              <a:t>işleme</a:t>
            </a:r>
            <a:r>
              <a:rPr lang="en-US" sz="2400" dirty="0"/>
              <a:t> (NLP), </a:t>
            </a:r>
            <a:r>
              <a:rPr lang="en-US" sz="2400" dirty="0" err="1"/>
              <a:t>biyomedikal</a:t>
            </a:r>
            <a:r>
              <a:rPr lang="en-US" sz="2400" dirty="0"/>
              <a:t> </a:t>
            </a:r>
            <a:r>
              <a:rPr lang="en-US" sz="2400" dirty="0" err="1"/>
              <a:t>gibi</a:t>
            </a:r>
            <a:r>
              <a:rPr lang="en-US" sz="2400" dirty="0"/>
              <a:t> </a:t>
            </a:r>
            <a:r>
              <a:rPr lang="en-US" sz="2400" dirty="0" err="1"/>
              <a:t>bir</a:t>
            </a:r>
            <a:r>
              <a:rPr lang="en-US" sz="2400" dirty="0"/>
              <a:t> </a:t>
            </a:r>
            <a:r>
              <a:rPr lang="en-US" sz="2400" dirty="0" err="1"/>
              <a:t>çok</a:t>
            </a:r>
            <a:r>
              <a:rPr lang="en-US" sz="2400" dirty="0"/>
              <a:t> </a:t>
            </a:r>
            <a:r>
              <a:rPr lang="en-US" sz="2400" dirty="0" err="1"/>
              <a:t>farklı</a:t>
            </a:r>
            <a:r>
              <a:rPr lang="en-US" sz="2400" dirty="0"/>
              <a:t> </a:t>
            </a:r>
            <a:r>
              <a:rPr lang="en-US" sz="2400" dirty="0" err="1"/>
              <a:t>alanda</a:t>
            </a:r>
            <a:r>
              <a:rPr lang="en-US" sz="2400" dirty="0"/>
              <a:t> </a:t>
            </a:r>
            <a:r>
              <a:rPr lang="en-US" sz="2400" dirty="0" err="1"/>
              <a:t>uygulanmaktadır</a:t>
            </a:r>
            <a:r>
              <a:rPr lang="en-US" sz="2400" dirty="0"/>
              <a:t>. </a:t>
            </a:r>
            <a:r>
              <a:rPr lang="en-US" sz="2400" dirty="0" err="1"/>
              <a:t>Özellikle</a:t>
            </a:r>
            <a:r>
              <a:rPr lang="en-US" sz="2400" dirty="0"/>
              <a:t> </a:t>
            </a:r>
            <a:r>
              <a:rPr lang="en-US" sz="2400" dirty="0" err="1"/>
              <a:t>görüntü</a:t>
            </a:r>
            <a:r>
              <a:rPr lang="en-US" sz="2400" dirty="0"/>
              <a:t> </a:t>
            </a:r>
            <a:r>
              <a:rPr lang="en-US" sz="2400" dirty="0" err="1"/>
              <a:t>işleme</a:t>
            </a:r>
            <a:r>
              <a:rPr lang="en-US" sz="2400" dirty="0"/>
              <a:t> </a:t>
            </a:r>
            <a:r>
              <a:rPr lang="en-US" sz="2400" dirty="0" err="1"/>
              <a:t>alanında</a:t>
            </a:r>
            <a:r>
              <a:rPr lang="en-US" sz="2400" dirty="0"/>
              <a:t> </a:t>
            </a:r>
            <a:r>
              <a:rPr lang="en-US" sz="2400" dirty="0" err="1"/>
              <a:t>görülmüş</a:t>
            </a:r>
            <a:r>
              <a:rPr lang="en-US" sz="2400" dirty="0"/>
              <a:t> </a:t>
            </a:r>
            <a:r>
              <a:rPr lang="en-US" sz="2400" dirty="0" err="1"/>
              <a:t>en</a:t>
            </a:r>
            <a:r>
              <a:rPr lang="en-US" sz="2400" dirty="0"/>
              <a:t> </a:t>
            </a:r>
            <a:r>
              <a:rPr lang="en-US" sz="2400" dirty="0" err="1"/>
              <a:t>iyi</a:t>
            </a:r>
            <a:r>
              <a:rPr lang="en-US" sz="2400" dirty="0"/>
              <a:t> (state of the art) </a:t>
            </a:r>
            <a:r>
              <a:rPr lang="en-US" sz="2400" dirty="0" err="1"/>
              <a:t>sonuçlar</a:t>
            </a:r>
            <a:r>
              <a:rPr lang="en-US" sz="2400" dirty="0"/>
              <a:t> </a:t>
            </a:r>
            <a:r>
              <a:rPr lang="en-US" sz="2400" dirty="0" err="1"/>
              <a:t>elde</a:t>
            </a:r>
            <a:r>
              <a:rPr lang="en-US" sz="2400" dirty="0"/>
              <a:t> </a:t>
            </a:r>
            <a:r>
              <a:rPr lang="en-US" sz="2400" dirty="0" err="1"/>
              <a:t>edilmiştir</a:t>
            </a:r>
            <a:r>
              <a:rPr lang="en-US" sz="2400" dirty="0"/>
              <a:t>.</a:t>
            </a:r>
            <a:endParaRPr lang="tr-TR" sz="2400" dirty="0"/>
          </a:p>
          <a:p>
            <a:pPr marL="342900" indent="-342900">
              <a:buFont typeface="Arial" panose="020B0604020202020204" pitchFamily="34" charset="0"/>
              <a:buChar char="•"/>
            </a:pPr>
            <a:endParaRPr lang="tr-TR" sz="2400" dirty="0"/>
          </a:p>
          <a:p>
            <a:pPr marL="342900" indent="-342900">
              <a:buFont typeface="Arial" panose="020B0604020202020204" pitchFamily="34" charset="0"/>
              <a:buChar char="•"/>
            </a:pPr>
            <a:r>
              <a:rPr lang="en-US" sz="2400" dirty="0" err="1"/>
              <a:t>RNN'ler</a:t>
            </a:r>
            <a:r>
              <a:rPr lang="en-US" sz="2400" dirty="0"/>
              <a:t> zaman </a:t>
            </a:r>
            <a:r>
              <a:rPr lang="en-US" sz="2400" dirty="0" err="1"/>
              <a:t>serilerini</a:t>
            </a:r>
            <a:r>
              <a:rPr lang="en-US" sz="2400" dirty="0"/>
              <a:t>, </a:t>
            </a:r>
            <a:r>
              <a:rPr lang="en-US" sz="2400" dirty="0" err="1"/>
              <a:t>sıralı</a:t>
            </a:r>
            <a:r>
              <a:rPr lang="en-US" sz="2400" dirty="0"/>
              <a:t> </a:t>
            </a:r>
            <a:r>
              <a:rPr lang="en-US" sz="2400" dirty="0" err="1"/>
              <a:t>olan</a:t>
            </a:r>
            <a:r>
              <a:rPr lang="en-US" sz="2400" dirty="0"/>
              <a:t> </a:t>
            </a:r>
            <a:r>
              <a:rPr lang="en-US" sz="2400" dirty="0" err="1"/>
              <a:t>verileri</a:t>
            </a:r>
            <a:r>
              <a:rPr lang="en-US" sz="2400" dirty="0"/>
              <a:t> </a:t>
            </a:r>
            <a:r>
              <a:rPr lang="en-US" sz="2400" dirty="0" err="1"/>
              <a:t>modellemek</a:t>
            </a:r>
            <a:r>
              <a:rPr lang="en-US" sz="2400" dirty="0"/>
              <a:t> </a:t>
            </a:r>
            <a:r>
              <a:rPr lang="en-US" sz="2400" dirty="0" err="1"/>
              <a:t>için</a:t>
            </a:r>
            <a:r>
              <a:rPr lang="en-US" sz="2400" dirty="0"/>
              <a:t> </a:t>
            </a:r>
            <a:r>
              <a:rPr lang="en-US" sz="2400" dirty="0" err="1"/>
              <a:t>kullanılır</a:t>
            </a:r>
            <a:r>
              <a:rPr lang="en-US" sz="2400" dirty="0"/>
              <a:t>.</a:t>
            </a:r>
            <a:endParaRPr lang="tr-TR" sz="2400" dirty="0"/>
          </a:p>
          <a:p>
            <a:pPr marL="342900" indent="-342900">
              <a:buFont typeface="Arial" panose="020B0604020202020204" pitchFamily="34" charset="0"/>
              <a:buChar char="•"/>
            </a:pPr>
            <a:endParaRPr lang="tr-TR" sz="2400" dirty="0"/>
          </a:p>
          <a:p>
            <a:pPr marL="342900" indent="-342900">
              <a:buFont typeface="Arial" panose="020B0604020202020204" pitchFamily="34" charset="0"/>
              <a:buChar char="•"/>
            </a:pPr>
            <a:r>
              <a:rPr lang="en-US" sz="2400" dirty="0" err="1"/>
              <a:t>Yapay</a:t>
            </a:r>
            <a:r>
              <a:rPr lang="en-US" sz="2400" dirty="0"/>
              <a:t> </a:t>
            </a:r>
            <a:r>
              <a:rPr lang="en-US" sz="2400" dirty="0" err="1"/>
              <a:t>Sinir</a:t>
            </a:r>
            <a:r>
              <a:rPr lang="en-US" sz="2400" dirty="0"/>
              <a:t> </a:t>
            </a:r>
            <a:r>
              <a:rPr lang="en-US" sz="2400" dirty="0" err="1"/>
              <a:t>Ağı</a:t>
            </a:r>
            <a:r>
              <a:rPr lang="en-US" sz="2400" dirty="0"/>
              <a:t> (ANN),  </a:t>
            </a:r>
            <a:r>
              <a:rPr lang="en-US" sz="2400" dirty="0" err="1"/>
              <a:t>biyolojik</a:t>
            </a:r>
            <a:r>
              <a:rPr lang="en-US" sz="2400" dirty="0"/>
              <a:t> </a:t>
            </a:r>
            <a:r>
              <a:rPr lang="en-US" sz="2400" dirty="0" err="1"/>
              <a:t>sinir</a:t>
            </a:r>
            <a:r>
              <a:rPr lang="en-US" sz="2400" dirty="0"/>
              <a:t> </a:t>
            </a:r>
            <a:r>
              <a:rPr lang="en-US" sz="2400" dirty="0" err="1"/>
              <a:t>ağlarından</a:t>
            </a:r>
            <a:r>
              <a:rPr lang="en-US" sz="2400" dirty="0"/>
              <a:t> </a:t>
            </a:r>
            <a:r>
              <a:rPr lang="en-US" sz="2400" dirty="0" err="1"/>
              <a:t>esinlenilen</a:t>
            </a:r>
            <a:r>
              <a:rPr lang="en-US" sz="2400" dirty="0"/>
              <a:t> </a:t>
            </a:r>
            <a:r>
              <a:rPr lang="en-US" sz="2400" dirty="0" err="1"/>
              <a:t>bir</a:t>
            </a:r>
            <a:r>
              <a:rPr lang="en-US" sz="2400" dirty="0"/>
              <a:t> </a:t>
            </a:r>
            <a:r>
              <a:rPr lang="en-US" sz="2400" dirty="0" err="1"/>
              <a:t>hesaplama</a:t>
            </a:r>
            <a:r>
              <a:rPr lang="en-US" sz="2400" dirty="0"/>
              <a:t> </a:t>
            </a:r>
            <a:r>
              <a:rPr lang="en-US" sz="2400" dirty="0" err="1"/>
              <a:t>modelidir</a:t>
            </a:r>
            <a:r>
              <a:rPr lang="en-US" sz="2400" dirty="0"/>
              <a:t>.</a:t>
            </a:r>
            <a:endParaRPr lang="tr-TR" sz="2400" dirty="0"/>
          </a:p>
          <a:p>
            <a:endParaRPr lang="tr-TR" sz="2400" dirty="0"/>
          </a:p>
          <a:p>
            <a:endParaRPr lang="en-US" sz="2400" dirty="0"/>
          </a:p>
        </p:txBody>
      </p:sp>
    </p:spTree>
    <p:extLst>
      <p:ext uri="{BB962C8B-B14F-4D97-AF65-F5344CB8AC3E}">
        <p14:creationId xmlns:p14="http://schemas.microsoft.com/office/powerpoint/2010/main" val="3881474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5DE901-24E1-4299-A0C3-64952E586211}"/>
              </a:ext>
            </a:extLst>
          </p:cNvPr>
          <p:cNvSpPr>
            <a:spLocks noGrp="1"/>
          </p:cNvSpPr>
          <p:nvPr>
            <p:ph type="title"/>
          </p:nvPr>
        </p:nvSpPr>
        <p:spPr/>
        <p:txBody>
          <a:bodyPr/>
          <a:lstStyle/>
          <a:p>
            <a:r>
              <a:rPr lang="tr-TR" dirty="0" err="1"/>
              <a:t>cnn</a:t>
            </a:r>
            <a:endParaRPr lang="en-US" dirty="0"/>
          </a:p>
        </p:txBody>
      </p:sp>
      <p:pic>
        <p:nvPicPr>
          <p:cNvPr id="5" name="İçerik Yer Tutucusu 4">
            <a:extLst>
              <a:ext uri="{FF2B5EF4-FFF2-40B4-BE49-F238E27FC236}">
                <a16:creationId xmlns:a16="http://schemas.microsoft.com/office/drawing/2014/main" id="{D627B515-7747-4CCC-805F-14E79469146D}"/>
              </a:ext>
            </a:extLst>
          </p:cNvPr>
          <p:cNvPicPr>
            <a:picLocks noGrp="1" noChangeAspect="1"/>
          </p:cNvPicPr>
          <p:nvPr>
            <p:ph idx="1"/>
          </p:nvPr>
        </p:nvPicPr>
        <p:blipFill>
          <a:blip r:embed="rId2"/>
          <a:stretch>
            <a:fillRect/>
          </a:stretch>
        </p:blipFill>
        <p:spPr>
          <a:xfrm>
            <a:off x="1793833" y="1481138"/>
            <a:ext cx="7915360" cy="3649662"/>
          </a:xfrm>
        </p:spPr>
      </p:pic>
    </p:spTree>
    <p:extLst>
      <p:ext uri="{BB962C8B-B14F-4D97-AF65-F5344CB8AC3E}">
        <p14:creationId xmlns:p14="http://schemas.microsoft.com/office/powerpoint/2010/main" val="3506269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A09C24AB-E0C9-4B4F-B19E-3FF3C86AFF3A}"/>
              </a:ext>
            </a:extLst>
          </p:cNvPr>
          <p:cNvSpPr txBox="1"/>
          <p:nvPr/>
        </p:nvSpPr>
        <p:spPr>
          <a:xfrm>
            <a:off x="1617053" y="1134011"/>
            <a:ext cx="10170160" cy="4524315"/>
          </a:xfrm>
          <a:prstGeom prst="rect">
            <a:avLst/>
          </a:prstGeom>
          <a:noFill/>
        </p:spPr>
        <p:txBody>
          <a:bodyPr wrap="square" rtlCol="0">
            <a:spAutoFit/>
          </a:bodyPr>
          <a:lstStyle/>
          <a:p>
            <a:pPr algn="ctr"/>
            <a:endParaRPr lang="en-US" sz="3600" b="1" dirty="0">
              <a:solidFill>
                <a:schemeClr val="bg1">
                  <a:lumMod val="95000"/>
                  <a:lumOff val="5000"/>
                </a:schemeClr>
              </a:solidFill>
            </a:endParaRPr>
          </a:p>
          <a:p>
            <a:pPr marL="571500" indent="-571500">
              <a:buFont typeface="Arial" panose="020B0604020202020204" pitchFamily="34" charset="0"/>
              <a:buChar char="•"/>
            </a:pPr>
            <a:r>
              <a:rPr lang="tr-TR" sz="3600" dirty="0"/>
              <a:t>P</a:t>
            </a:r>
            <a:r>
              <a:rPr lang="en-US" sz="3600" dirty="0" err="1"/>
              <a:t>ython</a:t>
            </a:r>
            <a:endParaRPr lang="tr-TR" sz="3600" dirty="0"/>
          </a:p>
          <a:p>
            <a:pPr marL="571500" indent="-571500">
              <a:buFont typeface="Arial" panose="020B0604020202020204" pitchFamily="34" charset="0"/>
              <a:buChar char="•"/>
            </a:pPr>
            <a:r>
              <a:rPr lang="tr-TR" sz="3600" dirty="0"/>
              <a:t>L</a:t>
            </a:r>
            <a:r>
              <a:rPr lang="en-US" sz="3600" dirty="0" err="1"/>
              <a:t>isp</a:t>
            </a:r>
            <a:endParaRPr lang="tr-TR" sz="3600" dirty="0"/>
          </a:p>
          <a:p>
            <a:pPr marL="571500" indent="-571500">
              <a:buFont typeface="Arial" panose="020B0604020202020204" pitchFamily="34" charset="0"/>
              <a:buChar char="•"/>
            </a:pPr>
            <a:r>
              <a:rPr lang="tr-TR" sz="3600" dirty="0"/>
              <a:t>R</a:t>
            </a:r>
            <a:endParaRPr lang="en-US" sz="3600" dirty="0"/>
          </a:p>
          <a:p>
            <a:pPr marL="571500" indent="-571500">
              <a:buFont typeface="Arial" panose="020B0604020202020204" pitchFamily="34" charset="0"/>
              <a:buChar char="•"/>
            </a:pPr>
            <a:r>
              <a:rPr lang="tr-TR" sz="3600" dirty="0"/>
              <a:t>P</a:t>
            </a:r>
            <a:r>
              <a:rPr lang="en-US" sz="3600" dirty="0" err="1"/>
              <a:t>rolog</a:t>
            </a:r>
            <a:endParaRPr lang="tr-TR" sz="3600" dirty="0"/>
          </a:p>
          <a:p>
            <a:pPr marL="571500" indent="-571500">
              <a:buFont typeface="Arial" panose="020B0604020202020204" pitchFamily="34" charset="0"/>
              <a:buChar char="•"/>
            </a:pPr>
            <a:r>
              <a:rPr lang="en-US" sz="3600" dirty="0"/>
              <a:t>C++</a:t>
            </a:r>
            <a:endParaRPr lang="tr-TR" sz="3600" dirty="0"/>
          </a:p>
          <a:p>
            <a:pPr marL="571500" indent="-571500">
              <a:buFont typeface="Arial" panose="020B0604020202020204" pitchFamily="34" charset="0"/>
              <a:buChar char="•"/>
            </a:pPr>
            <a:r>
              <a:rPr lang="en-US" sz="3600" dirty="0"/>
              <a:t>Java</a:t>
            </a:r>
            <a:endParaRPr lang="tr-TR" sz="3600" dirty="0"/>
          </a:p>
          <a:p>
            <a:pPr marL="571500" indent="-571500">
              <a:buFont typeface="Arial" panose="020B0604020202020204" pitchFamily="34" charset="0"/>
              <a:buChar char="•"/>
            </a:pPr>
            <a:r>
              <a:rPr lang="tr-TR" sz="3600" dirty="0" err="1"/>
              <a:t>Matlab</a:t>
            </a:r>
            <a:endParaRPr lang="tr-TR" sz="3600" dirty="0"/>
          </a:p>
        </p:txBody>
      </p:sp>
      <p:sp>
        <p:nvSpPr>
          <p:cNvPr id="6" name="Dikdörtgen 5">
            <a:extLst>
              <a:ext uri="{FF2B5EF4-FFF2-40B4-BE49-F238E27FC236}">
                <a16:creationId xmlns:a16="http://schemas.microsoft.com/office/drawing/2014/main" id="{F7E17A09-D50B-4C9B-AA04-5948CAE1CC9F}"/>
              </a:ext>
            </a:extLst>
          </p:cNvPr>
          <p:cNvSpPr/>
          <p:nvPr/>
        </p:nvSpPr>
        <p:spPr>
          <a:xfrm>
            <a:off x="1332573" y="487680"/>
            <a:ext cx="8644547" cy="646331"/>
          </a:xfrm>
          <a:prstGeom prst="rect">
            <a:avLst/>
          </a:prstGeom>
        </p:spPr>
        <p:txBody>
          <a:bodyPr wrap="square">
            <a:spAutoFit/>
          </a:bodyPr>
          <a:lstStyle/>
          <a:p>
            <a:pPr algn="ctr"/>
            <a:r>
              <a:rPr lang="en-US" sz="3600" b="1" dirty="0">
                <a:solidFill>
                  <a:schemeClr val="bg1">
                    <a:lumMod val="95000"/>
                    <a:lumOff val="5000"/>
                  </a:schemeClr>
                </a:solidFill>
              </a:rPr>
              <a:t>2019'daki </a:t>
            </a:r>
            <a:r>
              <a:rPr lang="en-US" sz="3600" b="1" dirty="0" err="1">
                <a:solidFill>
                  <a:schemeClr val="bg1">
                    <a:lumMod val="95000"/>
                    <a:lumOff val="5000"/>
                  </a:schemeClr>
                </a:solidFill>
              </a:rPr>
              <a:t>En</a:t>
            </a:r>
            <a:r>
              <a:rPr lang="en-US" sz="3600" b="1" dirty="0">
                <a:solidFill>
                  <a:schemeClr val="bg1">
                    <a:lumMod val="95000"/>
                    <a:lumOff val="5000"/>
                  </a:schemeClr>
                </a:solidFill>
              </a:rPr>
              <a:t> </a:t>
            </a:r>
            <a:r>
              <a:rPr lang="en-US" sz="3600" b="1" dirty="0" err="1">
                <a:solidFill>
                  <a:schemeClr val="bg1">
                    <a:lumMod val="95000"/>
                    <a:lumOff val="5000"/>
                  </a:schemeClr>
                </a:solidFill>
              </a:rPr>
              <a:t>Popüler</a:t>
            </a:r>
            <a:r>
              <a:rPr lang="en-US" sz="3600" b="1" dirty="0">
                <a:solidFill>
                  <a:schemeClr val="bg1">
                    <a:lumMod val="95000"/>
                    <a:lumOff val="5000"/>
                  </a:schemeClr>
                </a:solidFill>
              </a:rPr>
              <a:t> AI </a:t>
            </a:r>
            <a:r>
              <a:rPr lang="en-US" sz="3600" b="1" dirty="0" err="1">
                <a:solidFill>
                  <a:schemeClr val="bg1">
                    <a:lumMod val="95000"/>
                    <a:lumOff val="5000"/>
                  </a:schemeClr>
                </a:solidFill>
              </a:rPr>
              <a:t>Programlama</a:t>
            </a:r>
            <a:r>
              <a:rPr lang="en-US" sz="3600" b="1" dirty="0">
                <a:solidFill>
                  <a:schemeClr val="bg1">
                    <a:lumMod val="95000"/>
                    <a:lumOff val="5000"/>
                  </a:schemeClr>
                </a:solidFill>
              </a:rPr>
              <a:t> </a:t>
            </a:r>
            <a:r>
              <a:rPr lang="en-US" sz="3600" b="1" dirty="0" err="1">
                <a:solidFill>
                  <a:schemeClr val="bg1">
                    <a:lumMod val="95000"/>
                    <a:lumOff val="5000"/>
                  </a:schemeClr>
                </a:solidFill>
              </a:rPr>
              <a:t>Dilleri</a:t>
            </a:r>
            <a:endParaRPr lang="tr-TR" sz="3600" b="1" dirty="0">
              <a:solidFill>
                <a:schemeClr val="bg1">
                  <a:lumMod val="95000"/>
                  <a:lumOff val="5000"/>
                </a:schemeClr>
              </a:solidFill>
            </a:endParaRPr>
          </a:p>
        </p:txBody>
      </p:sp>
    </p:spTree>
    <p:extLst>
      <p:ext uri="{BB962C8B-B14F-4D97-AF65-F5344CB8AC3E}">
        <p14:creationId xmlns:p14="http://schemas.microsoft.com/office/powerpoint/2010/main" val="608086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522F21B-EBA0-4A44-883E-8A09804660FD}"/>
              </a:ext>
            </a:extLst>
          </p:cNvPr>
          <p:cNvSpPr>
            <a:spLocks noGrp="1"/>
          </p:cNvSpPr>
          <p:nvPr>
            <p:ph idx="1"/>
          </p:nvPr>
        </p:nvSpPr>
        <p:spPr>
          <a:xfrm>
            <a:off x="685801" y="609601"/>
            <a:ext cx="10131425" cy="5181600"/>
          </a:xfrm>
        </p:spPr>
        <p:txBody>
          <a:bodyPr>
            <a:normAutofit/>
          </a:bodyPr>
          <a:lstStyle/>
          <a:p>
            <a:pPr>
              <a:lnSpc>
                <a:spcPct val="90000"/>
              </a:lnSpc>
              <a:buFont typeface="Wingdings" panose="05000000000000000000" pitchFamily="2" charset="2"/>
              <a:buChar char="q"/>
            </a:pPr>
            <a:r>
              <a:rPr lang="tr-TR" sz="2500" dirty="0"/>
              <a:t>1997 IBM’in </a:t>
            </a:r>
            <a:r>
              <a:rPr lang="tr-TR" sz="2500" dirty="0" err="1"/>
              <a:t>Deep</a:t>
            </a:r>
            <a:r>
              <a:rPr lang="tr-TR" sz="2500" dirty="0"/>
              <a:t> Blue yazılımı </a:t>
            </a:r>
            <a:r>
              <a:rPr lang="en-US" sz="2500" dirty="0" err="1"/>
              <a:t>Kasparov'u</a:t>
            </a:r>
            <a:r>
              <a:rPr lang="en-US" sz="2500" dirty="0"/>
              <a:t> </a:t>
            </a:r>
            <a:r>
              <a:rPr lang="en-US" sz="2500" dirty="0" err="1"/>
              <a:t>yenmeyi</a:t>
            </a:r>
            <a:r>
              <a:rPr lang="en-US" sz="2500" dirty="0"/>
              <a:t> </a:t>
            </a:r>
            <a:r>
              <a:rPr lang="en-US" sz="2500" dirty="0" err="1"/>
              <a:t>başardı</a:t>
            </a:r>
            <a:r>
              <a:rPr lang="en-US" sz="2500" dirty="0"/>
              <a:t>.</a:t>
            </a:r>
            <a:r>
              <a:rPr lang="tr-TR" sz="2500" dirty="0"/>
              <a:t> (3 </a:t>
            </a:r>
            <a:r>
              <a:rPr lang="tr-TR" sz="2500" dirty="0" err="1"/>
              <a:t>dk</a:t>
            </a:r>
            <a:r>
              <a:rPr lang="tr-TR" sz="2500" dirty="0"/>
              <a:t> da 36 milyar hamle geliştirdi)</a:t>
            </a:r>
          </a:p>
          <a:p>
            <a:pPr>
              <a:lnSpc>
                <a:spcPct val="90000"/>
              </a:lnSpc>
              <a:buFont typeface="Wingdings" panose="05000000000000000000" pitchFamily="2" charset="2"/>
              <a:buChar char="q"/>
            </a:pPr>
            <a:r>
              <a:rPr lang="tr-TR" sz="2500" dirty="0"/>
              <a:t>1998  Üçüncü Kırılma: Yan </a:t>
            </a:r>
            <a:r>
              <a:rPr lang="tr-TR" sz="2500" dirty="0" err="1"/>
              <a:t>LeeCun</a:t>
            </a:r>
            <a:r>
              <a:rPr lang="tr-TR" sz="2500" dirty="0"/>
              <a:t> ve ekibi CNN’i (</a:t>
            </a:r>
            <a:r>
              <a:rPr lang="tr-TR" sz="2500" dirty="0" err="1"/>
              <a:t>Convolutional</a:t>
            </a:r>
            <a:r>
              <a:rPr lang="tr-TR" sz="2500" dirty="0"/>
              <a:t> </a:t>
            </a:r>
            <a:r>
              <a:rPr lang="tr-TR" sz="2500" dirty="0" err="1"/>
              <a:t>Neural</a:t>
            </a:r>
            <a:r>
              <a:rPr lang="tr-TR" sz="2500" dirty="0"/>
              <a:t> Network) kullandı.</a:t>
            </a:r>
          </a:p>
          <a:p>
            <a:pPr>
              <a:lnSpc>
                <a:spcPct val="90000"/>
              </a:lnSpc>
              <a:buFont typeface="Wingdings" panose="05000000000000000000" pitchFamily="2" charset="2"/>
              <a:buChar char="q"/>
            </a:pPr>
            <a:r>
              <a:rPr lang="tr-TR" sz="2500" dirty="0"/>
              <a:t>2009 </a:t>
            </a:r>
            <a:r>
              <a:rPr lang="tr-TR" sz="2500" dirty="0" err="1"/>
              <a:t>Fei</a:t>
            </a:r>
            <a:r>
              <a:rPr lang="tr-TR" sz="2500" dirty="0"/>
              <a:t> </a:t>
            </a:r>
            <a:r>
              <a:rPr lang="tr-TR" sz="2500" dirty="0" err="1"/>
              <a:t>Fei</a:t>
            </a:r>
            <a:r>
              <a:rPr lang="tr-TR" sz="2500" dirty="0"/>
              <a:t> </a:t>
            </a:r>
            <a:r>
              <a:rPr lang="tr-TR" sz="2500" dirty="0" err="1"/>
              <a:t>Li</a:t>
            </a:r>
            <a:r>
              <a:rPr lang="tr-TR" sz="2500" dirty="0"/>
              <a:t>(Google </a:t>
            </a:r>
            <a:r>
              <a:rPr lang="tr-TR" sz="2500" dirty="0" err="1"/>
              <a:t>Cloudun</a:t>
            </a:r>
            <a:r>
              <a:rPr lang="tr-TR" sz="2500" dirty="0"/>
              <a:t> yapay zeka direktörü) ve ekibi 167 ülkenin işbirliği ile dünyanın en büyük görüntü veri kümesi </a:t>
            </a:r>
            <a:r>
              <a:rPr lang="tr-TR" sz="2500" dirty="0" err="1"/>
              <a:t>IMAGENET’i</a:t>
            </a:r>
            <a:r>
              <a:rPr lang="tr-TR" sz="2500" dirty="0"/>
              <a:t> kullanıma açtı.</a:t>
            </a:r>
          </a:p>
          <a:p>
            <a:pPr>
              <a:lnSpc>
                <a:spcPct val="90000"/>
              </a:lnSpc>
              <a:buFont typeface="Wingdings" panose="05000000000000000000" pitchFamily="2" charset="2"/>
              <a:buChar char="q"/>
            </a:pPr>
            <a:r>
              <a:rPr lang="tr-TR" sz="2500" dirty="0"/>
              <a:t>2011 </a:t>
            </a:r>
            <a:r>
              <a:rPr lang="tr-TR" sz="2500" dirty="0" err="1"/>
              <a:t>Siri</a:t>
            </a:r>
            <a:r>
              <a:rPr lang="tr-TR" sz="2500" dirty="0"/>
              <a:t> sesli asistan</a:t>
            </a:r>
          </a:p>
          <a:p>
            <a:pPr>
              <a:lnSpc>
                <a:spcPct val="90000"/>
              </a:lnSpc>
              <a:buFont typeface="Wingdings" panose="05000000000000000000" pitchFamily="2" charset="2"/>
              <a:buChar char="q"/>
            </a:pPr>
            <a:r>
              <a:rPr lang="tr-TR" sz="2500" dirty="0"/>
              <a:t>2012 Dördüncü Kırılma: </a:t>
            </a:r>
            <a:r>
              <a:rPr lang="tr-TR" sz="2500" dirty="0" err="1"/>
              <a:t>AlexNet</a:t>
            </a:r>
            <a:r>
              <a:rPr lang="tr-TR" sz="2500" dirty="0"/>
              <a:t> ağ yapısı ile 8 katlı CNN</a:t>
            </a:r>
          </a:p>
          <a:p>
            <a:pPr>
              <a:lnSpc>
                <a:spcPct val="90000"/>
              </a:lnSpc>
              <a:buFont typeface="Wingdings" panose="05000000000000000000" pitchFamily="2" charset="2"/>
              <a:buChar char="q"/>
            </a:pPr>
            <a:r>
              <a:rPr lang="tr-TR" sz="2500" dirty="0"/>
              <a:t>2014 Beşinci Kırılma: GAN (</a:t>
            </a:r>
            <a:r>
              <a:rPr lang="tr-TR" sz="2500" dirty="0" err="1"/>
              <a:t>Generative</a:t>
            </a:r>
            <a:r>
              <a:rPr lang="tr-TR" sz="2500" dirty="0"/>
              <a:t> </a:t>
            </a:r>
            <a:r>
              <a:rPr lang="tr-TR" sz="2500" dirty="0" err="1"/>
              <a:t>Adversarial</a:t>
            </a:r>
            <a:r>
              <a:rPr lang="tr-TR" sz="2500" dirty="0"/>
              <a:t> </a:t>
            </a:r>
            <a:r>
              <a:rPr lang="tr-TR" sz="2500" dirty="0" err="1"/>
              <a:t>Nets</a:t>
            </a:r>
            <a:r>
              <a:rPr lang="tr-TR" sz="2500" dirty="0"/>
              <a:t>)</a:t>
            </a:r>
          </a:p>
          <a:p>
            <a:pPr>
              <a:lnSpc>
                <a:spcPct val="90000"/>
              </a:lnSpc>
              <a:buFont typeface="Wingdings" panose="05000000000000000000" pitchFamily="2" charset="2"/>
              <a:buChar char="q"/>
            </a:pPr>
            <a:r>
              <a:rPr lang="tr-TR" sz="2500" dirty="0"/>
              <a:t>2016 Google </a:t>
            </a:r>
            <a:r>
              <a:rPr lang="tr-TR" sz="2500" dirty="0" err="1"/>
              <a:t>DeepMind</a:t>
            </a:r>
            <a:r>
              <a:rPr lang="tr-TR" sz="2500" dirty="0"/>
              <a:t> </a:t>
            </a:r>
            <a:r>
              <a:rPr lang="tr-TR" sz="2500" dirty="0" err="1"/>
              <a:t>AlphaGo</a:t>
            </a:r>
            <a:r>
              <a:rPr lang="tr-TR" sz="2500" dirty="0"/>
              <a:t> dünya şampiyonu Lee </a:t>
            </a:r>
            <a:r>
              <a:rPr lang="tr-TR" sz="2500" dirty="0" err="1"/>
              <a:t>Sedol</a:t>
            </a:r>
            <a:r>
              <a:rPr lang="tr-TR" sz="2500" dirty="0"/>
              <a:t> ‘u yendi.(Evrendeki tüm yıldız sayısından daha fazla olasılığa sahip oyundur)</a:t>
            </a:r>
            <a:endParaRPr lang="en-US" sz="2500" dirty="0"/>
          </a:p>
          <a:p>
            <a:endParaRPr lang="en-US" dirty="0"/>
          </a:p>
        </p:txBody>
      </p:sp>
    </p:spTree>
    <p:extLst>
      <p:ext uri="{BB962C8B-B14F-4D97-AF65-F5344CB8AC3E}">
        <p14:creationId xmlns:p14="http://schemas.microsoft.com/office/powerpoint/2010/main" val="2703299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ütü hane &#10;TensorFIow &#10;Caffe &#10;Caffe2 &#10;Torch/PyTorch &#10;Keras &#10;MxNet &#10;KNet &#10;Ge tıncİ &#10;Google &#10;Berkeley Vision and &#10;Leamİng Center &#10;(BVLC) &#10;Facebook &#10;Francoİs Chollet- &#10;Google &#10;Pedro Donungos, &#10;Amazon AWS &#10;Microsoft &#10;Denız Yüret, Koç &#10;Üniversitesi &#10;Montreal Instıtute for &#10;Learning Algonthms &#10;Lab &#10;dl &#10;Dil &#10;Python &#10;Python &#10;R, Python ve Julia &#10;Julia &#10;Python &#10;özel lıklen &#10;• Hızlı derleme yapabilmektedir. &#10;• TensorBoard İle görselleştinne yapabilmekledir &#10;• Veli ve model paralelliği sağlar &#10;• GPU CPU da aralel abilmektedir &#10;• İleri beslemeli ağlar ve göllinfii İşleme konularında hızlıdır &#10;• Hassas ayarlama (finetuning) İçin önceden eğitilmiş modelleri vardır. &#10;• Hiçbir kod yazınadan model eğitilebilir &#10;• P)thon araylizti oldukça kullanışlıdır &#10;• GPU de vardır. &#10;• Python API ile C+-+ desteği sağlar &#10;• Berkeley yazılım dağıtım lisansı vardır &#10;• GPU deste vardır. &#10;• Birçok modüler parçayı birleştimıek kolaydır _ &#10;• Yem katmanları yazıp GPU üzerinde çalıştırması kolaydır &#10;a önceden e - &#10;model vardır. &#10;• Torch kütüphanesinden esmlemlnuş sezgisel bir API ' dir_ &#10;• Theano, Tens0TFlow, DeepIeamıng4j ve CNTK arkaplanda kullanmaktadır. &#10;Hızlı büyüyen bir yapısı vardır &#10;• GPUve CPU'da aralel &#10;bilmektedir &#10;• Çoklu GPU desteğ vardır &#10;• Eğitim hızı ve IRIİnüİlİğİ yüksektir &#10;• Yeni katmanlar eklemek ko ir. &#10;Gen landa &#10;API kullanımına ızm venr_ &#10;• Kolay anlaşılır olması ve ifade gücü yüksektir &#10;• GPUDeste vardır. &#10;Yoshua Bengıo tarafından Eylül 2017' de resmi olarak Theano kütüphanesnin &#10;geliştirilmeye devam edilmeyeceği duyuruldu. ">
            <a:extLst>
              <a:ext uri="{FF2B5EF4-FFF2-40B4-BE49-F238E27FC236}">
                <a16:creationId xmlns:a16="http://schemas.microsoft.com/office/drawing/2014/main" id="{E73AA7D7-A3C5-47B4-A248-DCCF9630B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 y="545465"/>
            <a:ext cx="9267825" cy="5362575"/>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a:extLst>
              <a:ext uri="{FF2B5EF4-FFF2-40B4-BE49-F238E27FC236}">
                <a16:creationId xmlns:a16="http://schemas.microsoft.com/office/drawing/2014/main" id="{D25713A3-0A5F-45BC-BFAF-9013EB20C95F}"/>
              </a:ext>
            </a:extLst>
          </p:cNvPr>
          <p:cNvSpPr/>
          <p:nvPr/>
        </p:nvSpPr>
        <p:spPr>
          <a:xfrm>
            <a:off x="9408160" y="474345"/>
            <a:ext cx="2682240" cy="5170646"/>
          </a:xfrm>
          <a:prstGeom prst="rect">
            <a:avLst/>
          </a:prstGeom>
        </p:spPr>
        <p:txBody>
          <a:bodyPr wrap="square">
            <a:spAutoFit/>
          </a:bodyPr>
          <a:lstStyle/>
          <a:p>
            <a:r>
              <a:rPr lang="tr-TR" dirty="0">
                <a:latin typeface="medium-content-serif-font"/>
              </a:rPr>
              <a:t>Tüm bunlara alternatif olarak aşağıdaki kütüphaneler de kullanılabilir;</a:t>
            </a:r>
          </a:p>
          <a:p>
            <a:pPr marL="342900" fontAlgn="ctr">
              <a:buFont typeface="Arial" panose="020B0604020202020204" pitchFamily="34" charset="0"/>
              <a:buChar char="•"/>
            </a:pPr>
            <a:r>
              <a:rPr lang="tr-TR" dirty="0" err="1">
                <a:latin typeface="medium-content-serif-font"/>
                <a:hlinkClick r:id="rId3"/>
              </a:rPr>
              <a:t>SciKit-Learn</a:t>
            </a:r>
            <a:endParaRPr lang="tr-TR" sz="1200" dirty="0">
              <a:latin typeface="Calibri" panose="020F0502020204030204" pitchFamily="34" charset="0"/>
            </a:endParaRPr>
          </a:p>
          <a:p>
            <a:pPr marL="342900" fontAlgn="ctr">
              <a:buFont typeface="Arial" panose="020B0604020202020204" pitchFamily="34" charset="0"/>
              <a:buChar char="•"/>
            </a:pPr>
            <a:r>
              <a:rPr lang="tr-TR" dirty="0">
                <a:latin typeface="medium-content-serif-font"/>
                <a:hlinkClick r:id="rId4"/>
              </a:rPr>
              <a:t>Accord.NET</a:t>
            </a:r>
            <a:endParaRPr lang="tr-TR" sz="1200" dirty="0">
              <a:latin typeface="Calibri" panose="020F0502020204030204" pitchFamily="34" charset="0"/>
            </a:endParaRPr>
          </a:p>
          <a:p>
            <a:pPr marL="342900" fontAlgn="ctr">
              <a:buFont typeface="Arial" panose="020B0604020202020204" pitchFamily="34" charset="0"/>
              <a:buChar char="•"/>
            </a:pPr>
            <a:r>
              <a:rPr lang="tr-TR" dirty="0" err="1">
                <a:latin typeface="medium-content-serif-font"/>
                <a:hlinkClick r:id="rId5"/>
              </a:rPr>
              <a:t>Spark</a:t>
            </a:r>
            <a:r>
              <a:rPr lang="tr-TR" dirty="0">
                <a:latin typeface="medium-content-serif-font"/>
                <a:hlinkClick r:id="rId5"/>
              </a:rPr>
              <a:t> </a:t>
            </a:r>
            <a:r>
              <a:rPr lang="tr-TR" dirty="0" err="1">
                <a:latin typeface="medium-content-serif-font"/>
                <a:hlinkClick r:id="rId5"/>
              </a:rPr>
              <a:t>MLIib</a:t>
            </a:r>
            <a:endParaRPr lang="tr-TR" sz="1200" dirty="0">
              <a:latin typeface="Calibri" panose="020F0502020204030204" pitchFamily="34" charset="0"/>
            </a:endParaRPr>
          </a:p>
          <a:p>
            <a:pPr marL="342900" fontAlgn="ctr">
              <a:buFont typeface="Arial" panose="020B0604020202020204" pitchFamily="34" charset="0"/>
              <a:buChar char="•"/>
            </a:pPr>
            <a:r>
              <a:rPr lang="tr-TR" dirty="0" err="1">
                <a:latin typeface="medium-content-serif-font"/>
                <a:hlinkClick r:id="rId6"/>
              </a:rPr>
              <a:t>Azure</a:t>
            </a:r>
            <a:r>
              <a:rPr lang="tr-TR" dirty="0">
                <a:latin typeface="medium-content-serif-font"/>
                <a:hlinkClick r:id="rId6"/>
              </a:rPr>
              <a:t> ML </a:t>
            </a:r>
            <a:r>
              <a:rPr lang="tr-TR" dirty="0" err="1">
                <a:latin typeface="medium-content-serif-font"/>
                <a:hlinkClick r:id="rId6"/>
              </a:rPr>
              <a:t>Studio</a:t>
            </a:r>
            <a:endParaRPr lang="tr-TR" sz="1200" dirty="0">
              <a:latin typeface="Calibri" panose="020F0502020204030204" pitchFamily="34" charset="0"/>
            </a:endParaRPr>
          </a:p>
          <a:p>
            <a:pPr marL="342900" fontAlgn="ctr">
              <a:buFont typeface="Arial" panose="020B0604020202020204" pitchFamily="34" charset="0"/>
              <a:buChar char="•"/>
            </a:pPr>
            <a:r>
              <a:rPr lang="tr-TR" dirty="0">
                <a:latin typeface="medium-content-serif-font"/>
                <a:hlinkClick r:id="rId7"/>
              </a:rPr>
              <a:t>Amazon Machine Learning</a:t>
            </a:r>
            <a:endParaRPr lang="tr-TR" sz="1200" dirty="0">
              <a:latin typeface="Calibri" panose="020F0502020204030204" pitchFamily="34" charset="0"/>
            </a:endParaRPr>
          </a:p>
          <a:p>
            <a:pPr marL="342900" fontAlgn="ctr">
              <a:buFont typeface="Arial" panose="020B0604020202020204" pitchFamily="34" charset="0"/>
              <a:buChar char="•"/>
            </a:pPr>
            <a:r>
              <a:rPr lang="tr-TR" dirty="0">
                <a:latin typeface="medium-content-serif-font"/>
                <a:hlinkClick r:id="rId8"/>
              </a:rPr>
              <a:t>H2O</a:t>
            </a:r>
            <a:endParaRPr lang="tr-TR" sz="1200" dirty="0">
              <a:latin typeface="Calibri" panose="020F0502020204030204" pitchFamily="34" charset="0"/>
            </a:endParaRPr>
          </a:p>
          <a:p>
            <a:pPr marL="342900" fontAlgn="ctr">
              <a:buFont typeface="Arial" panose="020B0604020202020204" pitchFamily="34" charset="0"/>
              <a:buChar char="•"/>
            </a:pPr>
            <a:r>
              <a:rPr lang="tr-TR" dirty="0">
                <a:latin typeface="medium-content-serif-font"/>
                <a:hlinkClick r:id="rId9"/>
              </a:rPr>
              <a:t>DL4J</a:t>
            </a:r>
            <a:endParaRPr lang="tr-TR" sz="1200" dirty="0">
              <a:latin typeface="Calibri" panose="020F0502020204030204" pitchFamily="34" charset="0"/>
            </a:endParaRPr>
          </a:p>
          <a:p>
            <a:pPr marL="342900" fontAlgn="ctr">
              <a:buFont typeface="Arial" panose="020B0604020202020204" pitchFamily="34" charset="0"/>
              <a:buChar char="•"/>
            </a:pPr>
            <a:r>
              <a:rPr lang="tr-TR" dirty="0">
                <a:latin typeface="medium-content-serif-font"/>
                <a:hlinkClick r:id="rId10"/>
              </a:rPr>
              <a:t>NVIDIA-DIGITS</a:t>
            </a:r>
            <a:endParaRPr lang="tr-TR" dirty="0">
              <a:latin typeface="medium-content-serif-font"/>
            </a:endParaRPr>
          </a:p>
          <a:p>
            <a:pPr marL="342900" fontAlgn="ctr"/>
            <a:r>
              <a:rPr lang="tr-TR" sz="2400" dirty="0">
                <a:latin typeface="medium-content-sans-serif-font"/>
              </a:rPr>
              <a:t>Veri setleri:</a:t>
            </a:r>
          </a:p>
          <a:p>
            <a:pPr marL="342900" fontAlgn="ctr"/>
            <a:endParaRPr lang="tr-TR" dirty="0">
              <a:latin typeface="medium-content-serif-font"/>
            </a:endParaRPr>
          </a:p>
          <a:p>
            <a:pPr marL="342900" fontAlgn="ctr">
              <a:buFont typeface="Arial" panose="020B0604020202020204" pitchFamily="34" charset="0"/>
              <a:buChar char="•"/>
            </a:pPr>
            <a:r>
              <a:rPr lang="tr-TR" dirty="0">
                <a:latin typeface="medium-content-serif-font"/>
                <a:hlinkClick r:id="rId11"/>
              </a:rPr>
              <a:t>UCI Machine Learning </a:t>
            </a:r>
            <a:r>
              <a:rPr lang="tr-TR" dirty="0" err="1">
                <a:latin typeface="medium-content-serif-font"/>
                <a:hlinkClick r:id="rId11"/>
              </a:rPr>
              <a:t>Repository</a:t>
            </a:r>
            <a:r>
              <a:rPr lang="tr-TR" dirty="0">
                <a:latin typeface="medium-content-serif-font"/>
                <a:hlinkClick r:id="rId11"/>
              </a:rPr>
              <a:t>: Data </a:t>
            </a:r>
            <a:r>
              <a:rPr lang="tr-TR" dirty="0" err="1">
                <a:latin typeface="medium-content-serif-font"/>
                <a:hlinkClick r:id="rId11"/>
              </a:rPr>
              <a:t>Sets</a:t>
            </a:r>
            <a:endParaRPr lang="tr-TR" sz="1200" dirty="0">
              <a:latin typeface="Calibri" panose="020F0502020204030204" pitchFamily="34" charset="0"/>
            </a:endParaRPr>
          </a:p>
          <a:p>
            <a:pPr marL="342900" fontAlgn="ctr">
              <a:buFont typeface="Arial" panose="020B0604020202020204" pitchFamily="34" charset="0"/>
              <a:buChar char="•"/>
            </a:pPr>
            <a:r>
              <a:rPr lang="tr-TR" dirty="0" err="1">
                <a:latin typeface="medium-content-serif-font"/>
                <a:hlinkClick r:id="rId12"/>
              </a:rPr>
              <a:t>Kaggle</a:t>
            </a:r>
            <a:r>
              <a:rPr lang="tr-TR" dirty="0">
                <a:latin typeface="medium-content-serif-font"/>
                <a:hlinkClick r:id="rId12"/>
              </a:rPr>
              <a:t> </a:t>
            </a:r>
            <a:r>
              <a:rPr lang="tr-TR" dirty="0" err="1">
                <a:latin typeface="medium-content-serif-font"/>
                <a:hlinkClick r:id="rId12"/>
              </a:rPr>
              <a:t>Datasets</a:t>
            </a:r>
            <a:endParaRPr lang="tr-TR" sz="1200" dirty="0">
              <a:effectLst/>
              <a:latin typeface="Calibri" panose="020F0502020204030204" pitchFamily="34" charset="0"/>
            </a:endParaRPr>
          </a:p>
        </p:txBody>
      </p:sp>
    </p:spTree>
    <p:extLst>
      <p:ext uri="{BB962C8B-B14F-4D97-AF65-F5344CB8AC3E}">
        <p14:creationId xmlns:p14="http://schemas.microsoft.com/office/powerpoint/2010/main" val="2241654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ekran görüntüsü içeren bir resim&#10;&#10;Açıklama otomatik olarak oluşturuldu">
            <a:extLst>
              <a:ext uri="{FF2B5EF4-FFF2-40B4-BE49-F238E27FC236}">
                <a16:creationId xmlns:a16="http://schemas.microsoft.com/office/drawing/2014/main" id="{F311CF7A-CD3F-4787-A250-0870EBB86B92}"/>
              </a:ext>
            </a:extLst>
          </p:cNvPr>
          <p:cNvPicPr>
            <a:picLocks noChangeAspect="1"/>
          </p:cNvPicPr>
          <p:nvPr/>
        </p:nvPicPr>
        <p:blipFill>
          <a:blip r:embed="rId3"/>
          <a:stretch>
            <a:fillRect/>
          </a:stretch>
        </p:blipFill>
        <p:spPr>
          <a:xfrm>
            <a:off x="1381125" y="800007"/>
            <a:ext cx="9296400" cy="5251118"/>
          </a:xfrm>
          <a:prstGeom prst="rect">
            <a:avLst/>
          </a:prstGeom>
        </p:spPr>
      </p:pic>
    </p:spTree>
    <p:extLst>
      <p:ext uri="{BB962C8B-B14F-4D97-AF65-F5344CB8AC3E}">
        <p14:creationId xmlns:p14="http://schemas.microsoft.com/office/powerpoint/2010/main" val="406704149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ekran görüntüsü, beyaz içeren bir resim&#10;&#10;Açıklama otomatik olarak oluşturuldu">
            <a:extLst>
              <a:ext uri="{FF2B5EF4-FFF2-40B4-BE49-F238E27FC236}">
                <a16:creationId xmlns:a16="http://schemas.microsoft.com/office/drawing/2014/main" id="{C30DBFC8-0C9F-4AD3-A4F9-A5456575F0FA}"/>
              </a:ext>
            </a:extLst>
          </p:cNvPr>
          <p:cNvPicPr>
            <a:picLocks noChangeAspect="1"/>
          </p:cNvPicPr>
          <p:nvPr/>
        </p:nvPicPr>
        <p:blipFill>
          <a:blip r:embed="rId3"/>
          <a:stretch>
            <a:fillRect/>
          </a:stretch>
        </p:blipFill>
        <p:spPr>
          <a:xfrm>
            <a:off x="795569" y="1546461"/>
            <a:ext cx="10586507" cy="3758210"/>
          </a:xfrm>
          <a:prstGeom prst="rect">
            <a:avLst/>
          </a:prstGeom>
        </p:spPr>
      </p:pic>
    </p:spTree>
    <p:extLst>
      <p:ext uri="{BB962C8B-B14F-4D97-AF65-F5344CB8AC3E}">
        <p14:creationId xmlns:p14="http://schemas.microsoft.com/office/powerpoint/2010/main" val="3276568198"/>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FF6C6AB2-4474-48F5-BF9E-300EDC573C85}"/>
              </a:ext>
            </a:extLst>
          </p:cNvPr>
          <p:cNvPicPr>
            <a:picLocks noGrp="1" noChangeAspect="1"/>
          </p:cNvPicPr>
          <p:nvPr>
            <p:ph idx="1"/>
          </p:nvPr>
        </p:nvPicPr>
        <p:blipFill>
          <a:blip r:embed="rId2"/>
          <a:stretch>
            <a:fillRect/>
          </a:stretch>
        </p:blipFill>
        <p:spPr>
          <a:xfrm>
            <a:off x="3291840" y="172288"/>
            <a:ext cx="4815840" cy="6513423"/>
          </a:xfrm>
        </p:spPr>
      </p:pic>
    </p:spTree>
    <p:extLst>
      <p:ext uri="{BB962C8B-B14F-4D97-AF65-F5344CB8AC3E}">
        <p14:creationId xmlns:p14="http://schemas.microsoft.com/office/powerpoint/2010/main" val="3412023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ışık spotları">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rtlCol="0">
            <a:normAutofit/>
          </a:bodyPr>
          <a:lstStyle/>
          <a:p>
            <a:pPr rtl="0"/>
            <a:r>
              <a:rPr lang="tr-TR"/>
              <a:t>Teşekkürler!</a:t>
            </a:r>
          </a:p>
        </p:txBody>
      </p:sp>
      <p:sp>
        <p:nvSpPr>
          <p:cNvPr id="3" name="Alt Başlık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rtlCol="0">
            <a:normAutofit/>
          </a:bodyPr>
          <a:lstStyle/>
          <a:p>
            <a:pPr rtl="0"/>
            <a:r>
              <a:rPr lang="tr-TR" dirty="0">
                <a:solidFill>
                  <a:schemeClr val="accent1">
                    <a:lumMod val="40000"/>
                    <a:lumOff val="60000"/>
                  </a:schemeClr>
                </a:solidFill>
              </a:rPr>
              <a:t>FATMA GÜL TUT</a:t>
            </a:r>
          </a:p>
        </p:txBody>
      </p:sp>
    </p:spTree>
    <p:extLst>
      <p:ext uri="{BB962C8B-B14F-4D97-AF65-F5344CB8AC3E}">
        <p14:creationId xmlns:p14="http://schemas.microsoft.com/office/powerpoint/2010/main" val="293993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F6970510-3F6C-4902-855A-13AD1627A0CD}"/>
              </a:ext>
            </a:extLst>
          </p:cNvPr>
          <p:cNvPicPr>
            <a:picLocks noGrp="1" noChangeAspect="1"/>
          </p:cNvPicPr>
          <p:nvPr>
            <p:ph idx="1"/>
          </p:nvPr>
        </p:nvPicPr>
        <p:blipFill>
          <a:blip r:embed="rId2"/>
          <a:stretch>
            <a:fillRect/>
          </a:stretch>
        </p:blipFill>
        <p:spPr>
          <a:xfrm>
            <a:off x="335281" y="406400"/>
            <a:ext cx="11419840" cy="5577840"/>
          </a:xfrm>
        </p:spPr>
      </p:pic>
      <p:sp>
        <p:nvSpPr>
          <p:cNvPr id="8" name="Alt Bilgi Yer Tutucusu 7">
            <a:extLst>
              <a:ext uri="{FF2B5EF4-FFF2-40B4-BE49-F238E27FC236}">
                <a16:creationId xmlns:a16="http://schemas.microsoft.com/office/drawing/2014/main" id="{B0CC9708-8218-483D-BEE6-78EF714373D4}"/>
              </a:ext>
            </a:extLst>
          </p:cNvPr>
          <p:cNvSpPr>
            <a:spLocks noGrp="1"/>
          </p:cNvSpPr>
          <p:nvPr>
            <p:ph type="ftr" sz="quarter" idx="11"/>
          </p:nvPr>
        </p:nvSpPr>
        <p:spPr>
          <a:xfrm>
            <a:off x="335281" y="6175375"/>
            <a:ext cx="7827659" cy="377825"/>
          </a:xfrm>
        </p:spPr>
        <p:txBody>
          <a:bodyPr/>
          <a:lstStyle/>
          <a:p>
            <a:pPr rtl="0"/>
            <a:r>
              <a:rPr lang="tr-TR" noProof="0" dirty="0"/>
              <a:t>Detaylı tarihçe için:  </a:t>
            </a:r>
            <a:r>
              <a:rPr lang="tr-TR" noProof="0" dirty="0">
                <a:hlinkClick r:id="rId3"/>
              </a:rPr>
              <a:t>https://turkiye.ai/yapay-zeka-zaman-cizelgesi/</a:t>
            </a:r>
            <a:r>
              <a:rPr lang="tr-TR" dirty="0"/>
              <a:t>   ,  https://youtu.be/4iLNUY0CqCs</a:t>
            </a:r>
            <a:endParaRPr lang="tr-TR" noProof="0" dirty="0"/>
          </a:p>
        </p:txBody>
      </p:sp>
    </p:spTree>
    <p:extLst>
      <p:ext uri="{BB962C8B-B14F-4D97-AF65-F5344CB8AC3E}">
        <p14:creationId xmlns:p14="http://schemas.microsoft.com/office/powerpoint/2010/main" val="383519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675734-FD4A-4BEC-9A50-56F1FA15BC82}"/>
              </a:ext>
            </a:extLst>
          </p:cNvPr>
          <p:cNvSpPr>
            <a:spLocks noGrp="1"/>
          </p:cNvSpPr>
          <p:nvPr>
            <p:ph type="title"/>
          </p:nvPr>
        </p:nvSpPr>
        <p:spPr>
          <a:xfrm>
            <a:off x="614083" y="224117"/>
            <a:ext cx="10131425" cy="1456267"/>
          </a:xfrm>
        </p:spPr>
        <p:txBody>
          <a:bodyPr/>
          <a:lstStyle/>
          <a:p>
            <a:r>
              <a:rPr lang="tr-TR" b="1" dirty="0">
                <a:solidFill>
                  <a:schemeClr val="bg1">
                    <a:lumMod val="95000"/>
                    <a:lumOff val="5000"/>
                  </a:schemeClr>
                </a:solidFill>
              </a:rPr>
              <a:t>YAPAY ZEKA NEDİR?</a:t>
            </a:r>
            <a:endParaRPr lang="en-US" b="1" dirty="0">
              <a:solidFill>
                <a:schemeClr val="bg1">
                  <a:lumMod val="95000"/>
                  <a:lumOff val="5000"/>
                </a:schemeClr>
              </a:solidFill>
            </a:endParaRPr>
          </a:p>
        </p:txBody>
      </p:sp>
      <p:sp>
        <p:nvSpPr>
          <p:cNvPr id="3" name="İçerik Yer Tutucusu 2">
            <a:extLst>
              <a:ext uri="{FF2B5EF4-FFF2-40B4-BE49-F238E27FC236}">
                <a16:creationId xmlns:a16="http://schemas.microsoft.com/office/drawing/2014/main" id="{3C43A6D7-B699-4220-B084-555DC44FB4AD}"/>
              </a:ext>
            </a:extLst>
          </p:cNvPr>
          <p:cNvSpPr>
            <a:spLocks noGrp="1"/>
          </p:cNvSpPr>
          <p:nvPr>
            <p:ph idx="1"/>
          </p:nvPr>
        </p:nvSpPr>
        <p:spPr>
          <a:xfrm>
            <a:off x="685800" y="1366520"/>
            <a:ext cx="10131425" cy="5064760"/>
          </a:xfrm>
        </p:spPr>
        <p:txBody>
          <a:bodyPr>
            <a:noAutofit/>
          </a:bodyPr>
          <a:lstStyle/>
          <a:p>
            <a:r>
              <a:rPr lang="tr-TR" sz="2500" dirty="0"/>
              <a:t>Yapay zeka, insan gibi davranışlar ve hareketler sergileyebilen makinelerin geliştirilmesi teknolojisinin genel adıdır.</a:t>
            </a:r>
          </a:p>
          <a:p>
            <a:r>
              <a:rPr lang="tr-TR" sz="2500" dirty="0"/>
              <a:t>Biyolojik olarak insan sinir sisteminden esinlenerek matematiksel olarak tasarlanan; görsel algılama, konuşma ve ses tanıma, hareket, muhasebe ve muhakeme yeteneğine sahip, kendi kendine öğrenme işlemlerini sürdürebilen </a:t>
            </a:r>
            <a:r>
              <a:rPr lang="tr-TR" sz="2500" dirty="0" err="1"/>
              <a:t>yazılımsal</a:t>
            </a:r>
            <a:r>
              <a:rPr lang="tr-TR" sz="2500" dirty="0"/>
              <a:t> ve donanımsal sistemler bütünüdür.</a:t>
            </a:r>
          </a:p>
          <a:p>
            <a:r>
              <a:rPr lang="en-US" sz="2500" dirty="0"/>
              <a:t>Bu </a:t>
            </a:r>
            <a:r>
              <a:rPr lang="en-US" sz="2500" dirty="0" err="1"/>
              <a:t>dalın</a:t>
            </a:r>
            <a:r>
              <a:rPr lang="en-US" sz="2500" dirty="0"/>
              <a:t> </a:t>
            </a:r>
            <a:r>
              <a:rPr lang="en-US" sz="2500" dirty="0" err="1"/>
              <a:t>ana</a:t>
            </a:r>
            <a:r>
              <a:rPr lang="en-US" sz="2500" dirty="0"/>
              <a:t> </a:t>
            </a:r>
            <a:r>
              <a:rPr lang="en-US" sz="2500" dirty="0" err="1"/>
              <a:t>hedefi</a:t>
            </a:r>
            <a:r>
              <a:rPr lang="en-US" sz="2500" dirty="0"/>
              <a:t>, </a:t>
            </a:r>
            <a:r>
              <a:rPr lang="en-US" sz="2500" dirty="0" err="1"/>
              <a:t>makinelerin</a:t>
            </a:r>
            <a:r>
              <a:rPr lang="en-US" sz="2500" dirty="0"/>
              <a:t> </a:t>
            </a:r>
            <a:r>
              <a:rPr lang="en-US" sz="2500" dirty="0" err="1"/>
              <a:t>insani</a:t>
            </a:r>
            <a:r>
              <a:rPr lang="en-US" sz="2500" dirty="0"/>
              <a:t> </a:t>
            </a:r>
            <a:r>
              <a:rPr lang="en-US" sz="2500" dirty="0" err="1"/>
              <a:t>vasıflara</a:t>
            </a:r>
            <a:r>
              <a:rPr lang="en-US" sz="2500" dirty="0"/>
              <a:t> </a:t>
            </a:r>
            <a:r>
              <a:rPr lang="en-US" sz="2500" dirty="0" err="1"/>
              <a:t>sahip</a:t>
            </a:r>
            <a:r>
              <a:rPr lang="en-US" sz="2500" dirty="0"/>
              <a:t> </a:t>
            </a:r>
            <a:r>
              <a:rPr lang="en-US" sz="2500" dirty="0" err="1"/>
              <a:t>olabilmesini</a:t>
            </a:r>
            <a:r>
              <a:rPr lang="en-US" sz="2500" dirty="0"/>
              <a:t> </a:t>
            </a:r>
            <a:r>
              <a:rPr lang="en-US" sz="2500" dirty="0" err="1"/>
              <a:t>sağlamaktır</a:t>
            </a:r>
            <a:r>
              <a:rPr lang="tr-TR" sz="2500" dirty="0"/>
              <a:t>.</a:t>
            </a:r>
          </a:p>
          <a:p>
            <a:pPr marL="0" indent="0">
              <a:buNone/>
            </a:pPr>
            <a:r>
              <a:rPr lang="tr-TR" sz="2500" i="1" dirty="0"/>
              <a:t>”Tarihte üç büyük olay vardır: Bunlardan ilki, evrenin oluşumudur. İkincisi, yaşamın başlangıcıdır. Bu ikincisi ile aynı derecede önemli olan üçüncüsü ise, yapay zekanın ortaya çıkışıdır.” -Edward </a:t>
            </a:r>
            <a:r>
              <a:rPr lang="tr-TR" sz="2500" i="1" dirty="0" err="1"/>
              <a:t>Fredkin</a:t>
            </a:r>
            <a:endParaRPr lang="tr-TR" sz="2500" dirty="0"/>
          </a:p>
        </p:txBody>
      </p:sp>
    </p:spTree>
    <p:extLst>
      <p:ext uri="{BB962C8B-B14F-4D97-AF65-F5344CB8AC3E}">
        <p14:creationId xmlns:p14="http://schemas.microsoft.com/office/powerpoint/2010/main" val="1748988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72FB946D-2326-449B-B771-9EDB01C8D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11">
            <a:extLst>
              <a:ext uri="{FF2B5EF4-FFF2-40B4-BE49-F238E27FC236}">
                <a16:creationId xmlns:a16="http://schemas.microsoft.com/office/drawing/2014/main" id="{9224A0EC-9334-468D-849F-BF1FF8C6FF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3">
            <a:extLst>
              <a:ext uri="{FF2B5EF4-FFF2-40B4-BE49-F238E27FC236}">
                <a16:creationId xmlns:a16="http://schemas.microsoft.com/office/drawing/2014/main" id="{0EFFC263-7EB0-4842-BE9B-3176A41A7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ekran görüntüsü içeren bir resim&#10;&#10;Açıklama otomatik olarak oluşturuldu">
            <a:extLst>
              <a:ext uri="{FF2B5EF4-FFF2-40B4-BE49-F238E27FC236}">
                <a16:creationId xmlns:a16="http://schemas.microsoft.com/office/drawing/2014/main" id="{C8BC3C20-0C07-4DB4-8801-29C272B87D99}"/>
              </a:ext>
            </a:extLst>
          </p:cNvPr>
          <p:cNvPicPr>
            <a:picLocks noChangeAspect="1"/>
          </p:cNvPicPr>
          <p:nvPr/>
        </p:nvPicPr>
        <p:blipFill rotWithShape="1">
          <a:blip r:embed="rId3"/>
          <a:srcRect t="8858" r="1" b="21399"/>
          <a:stretch/>
        </p:blipFill>
        <p:spPr>
          <a:xfrm>
            <a:off x="643467" y="643467"/>
            <a:ext cx="10905066" cy="5571066"/>
          </a:xfrm>
          <a:prstGeom prst="rect">
            <a:avLst/>
          </a:prstGeom>
        </p:spPr>
      </p:pic>
      <p:sp>
        <p:nvSpPr>
          <p:cNvPr id="6" name="Metin kutusu 5">
            <a:extLst>
              <a:ext uri="{FF2B5EF4-FFF2-40B4-BE49-F238E27FC236}">
                <a16:creationId xmlns:a16="http://schemas.microsoft.com/office/drawing/2014/main" id="{456EABD7-1CF6-43F2-84AE-72AB11FEDA96}"/>
              </a:ext>
            </a:extLst>
          </p:cNvPr>
          <p:cNvSpPr txBox="1"/>
          <p:nvPr/>
        </p:nvSpPr>
        <p:spPr>
          <a:xfrm>
            <a:off x="4541520" y="55364"/>
            <a:ext cx="2484142" cy="369332"/>
          </a:xfrm>
          <a:prstGeom prst="rect">
            <a:avLst/>
          </a:prstGeom>
          <a:noFill/>
        </p:spPr>
        <p:txBody>
          <a:bodyPr wrap="none" rtlCol="0">
            <a:spAutoFit/>
          </a:bodyPr>
          <a:lstStyle/>
          <a:p>
            <a:r>
              <a:rPr lang="tr-TR" dirty="0"/>
              <a:t>YAPAY ZEKA ALT DALLARI</a:t>
            </a:r>
            <a:endParaRPr lang="en-US" dirty="0"/>
          </a:p>
        </p:txBody>
      </p:sp>
    </p:spTree>
    <p:extLst>
      <p:ext uri="{BB962C8B-B14F-4D97-AF65-F5344CB8AC3E}">
        <p14:creationId xmlns:p14="http://schemas.microsoft.com/office/powerpoint/2010/main" val="165805464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DD542B6-69D2-478B-AE72-3699BF78BB3A}"/>
              </a:ext>
            </a:extLst>
          </p:cNvPr>
          <p:cNvPicPr>
            <a:picLocks noChangeAspect="1"/>
          </p:cNvPicPr>
          <p:nvPr/>
        </p:nvPicPr>
        <p:blipFill>
          <a:blip r:embed="rId2"/>
          <a:stretch>
            <a:fillRect/>
          </a:stretch>
        </p:blipFill>
        <p:spPr>
          <a:xfrm>
            <a:off x="941294" y="753035"/>
            <a:ext cx="10157012" cy="5133415"/>
          </a:xfrm>
          <a:prstGeom prst="rect">
            <a:avLst/>
          </a:prstGeom>
        </p:spPr>
      </p:pic>
      <p:sp>
        <p:nvSpPr>
          <p:cNvPr id="4" name="Dikdörtgen 3">
            <a:extLst>
              <a:ext uri="{FF2B5EF4-FFF2-40B4-BE49-F238E27FC236}">
                <a16:creationId xmlns:a16="http://schemas.microsoft.com/office/drawing/2014/main" id="{4042E877-DAA4-4190-8703-C0B6E549F1F9}"/>
              </a:ext>
            </a:extLst>
          </p:cNvPr>
          <p:cNvSpPr/>
          <p:nvPr/>
        </p:nvSpPr>
        <p:spPr>
          <a:xfrm>
            <a:off x="535511" y="6111359"/>
            <a:ext cx="7160999" cy="369332"/>
          </a:xfrm>
          <a:prstGeom prst="rect">
            <a:avLst/>
          </a:prstGeom>
        </p:spPr>
        <p:txBody>
          <a:bodyPr wrap="none">
            <a:spAutoFit/>
          </a:bodyPr>
          <a:lstStyle/>
          <a:p>
            <a:r>
              <a:rPr lang="en-US" dirty="0">
                <a:solidFill>
                  <a:schemeClr val="tx1">
                    <a:lumMod val="95000"/>
                  </a:schemeClr>
                </a:solidFill>
                <a:latin typeface="Helvetica Neue"/>
              </a:rPr>
              <a:t>ARTIFICIAL INTELLIGENCE (AI)</a:t>
            </a:r>
            <a:r>
              <a:rPr lang="tr-TR" dirty="0">
                <a:solidFill>
                  <a:schemeClr val="tx1">
                    <a:lumMod val="95000"/>
                  </a:schemeClr>
                </a:solidFill>
                <a:latin typeface="Helvetica Neue"/>
              </a:rPr>
              <a:t>, </a:t>
            </a:r>
            <a:r>
              <a:rPr lang="en-US" dirty="0">
                <a:solidFill>
                  <a:schemeClr val="tx1">
                    <a:lumMod val="95000"/>
                  </a:schemeClr>
                </a:solidFill>
                <a:latin typeface="Helvetica Neue"/>
              </a:rPr>
              <a:t>March 23, 2017 by </a:t>
            </a:r>
            <a:r>
              <a:rPr lang="en-US" dirty="0">
                <a:solidFill>
                  <a:schemeClr val="tx1">
                    <a:lumMod val="95000"/>
                  </a:schemeClr>
                </a:solidFill>
                <a:latin typeface="Helvetica Neue"/>
                <a:hlinkClick r:id="rId3">
                  <a:extLst>
                    <a:ext uri="{A12FA001-AC4F-418D-AE19-62706E023703}">
                      <ahyp:hlinkClr xmlns:ahyp="http://schemas.microsoft.com/office/drawing/2018/hyperlinkcolor" val="tx"/>
                    </a:ext>
                  </a:extLst>
                </a:hlinkClick>
              </a:rPr>
              <a:t>Dr Rajiv Desai</a:t>
            </a:r>
            <a:endParaRPr lang="en-US" dirty="0">
              <a:solidFill>
                <a:schemeClr val="tx1">
                  <a:lumMod val="95000"/>
                </a:schemeClr>
              </a:solidFill>
            </a:endParaRPr>
          </a:p>
        </p:txBody>
      </p:sp>
    </p:spTree>
    <p:extLst>
      <p:ext uri="{BB962C8B-B14F-4D97-AF65-F5344CB8AC3E}">
        <p14:creationId xmlns:p14="http://schemas.microsoft.com/office/powerpoint/2010/main" val="1467263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E1E4F5-2235-4BB1-8471-D7941143734D}"/>
              </a:ext>
            </a:extLst>
          </p:cNvPr>
          <p:cNvSpPr>
            <a:spLocks noGrp="1"/>
          </p:cNvSpPr>
          <p:nvPr>
            <p:ph type="title"/>
          </p:nvPr>
        </p:nvSpPr>
        <p:spPr>
          <a:xfrm>
            <a:off x="2682240" y="167804"/>
            <a:ext cx="5147730" cy="1641987"/>
          </a:xfrm>
        </p:spPr>
        <p:txBody>
          <a:bodyPr>
            <a:normAutofit/>
          </a:bodyPr>
          <a:lstStyle/>
          <a:p>
            <a:r>
              <a:rPr lang="tr-TR" sz="3600" b="1" dirty="0">
                <a:solidFill>
                  <a:schemeClr val="bg1"/>
                </a:solidFill>
              </a:rPr>
              <a:t>YAPAY ZEKA ALT DALLARI</a:t>
            </a:r>
            <a:br>
              <a:rPr lang="tr-TR" sz="3600" dirty="0"/>
            </a:br>
            <a:endParaRPr lang="en-US" sz="3600" dirty="0"/>
          </a:p>
        </p:txBody>
      </p:sp>
      <p:sp>
        <p:nvSpPr>
          <p:cNvPr id="4" name="İçerik Yer Tutucusu 2">
            <a:extLst>
              <a:ext uri="{FF2B5EF4-FFF2-40B4-BE49-F238E27FC236}">
                <a16:creationId xmlns:a16="http://schemas.microsoft.com/office/drawing/2014/main" id="{3F3E3E43-CFB1-4CC3-BE0C-223C5796097B}"/>
              </a:ext>
            </a:extLst>
          </p:cNvPr>
          <p:cNvSpPr txBox="1">
            <a:spLocks/>
          </p:cNvSpPr>
          <p:nvPr/>
        </p:nvSpPr>
        <p:spPr>
          <a:xfrm>
            <a:off x="2164977" y="1793240"/>
            <a:ext cx="10131425" cy="50647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tr-TR" sz="2500" dirty="0"/>
          </a:p>
        </p:txBody>
      </p:sp>
      <p:sp>
        <p:nvSpPr>
          <p:cNvPr id="5" name="İçerik Yer Tutucusu 2">
            <a:extLst>
              <a:ext uri="{FF2B5EF4-FFF2-40B4-BE49-F238E27FC236}">
                <a16:creationId xmlns:a16="http://schemas.microsoft.com/office/drawing/2014/main" id="{C84E3FEB-EA5A-4FA6-B4C1-F57E024E0071}"/>
              </a:ext>
            </a:extLst>
          </p:cNvPr>
          <p:cNvSpPr>
            <a:spLocks noGrp="1"/>
          </p:cNvSpPr>
          <p:nvPr>
            <p:ph idx="1"/>
          </p:nvPr>
        </p:nvSpPr>
        <p:spPr>
          <a:xfrm>
            <a:off x="685800" y="896620"/>
            <a:ext cx="10131425" cy="5064760"/>
          </a:xfrm>
        </p:spPr>
        <p:txBody>
          <a:bodyPr>
            <a:noAutofit/>
          </a:bodyPr>
          <a:lstStyle/>
          <a:p>
            <a:pPr fontAlgn="ctr">
              <a:lnSpc>
                <a:spcPct val="90000"/>
              </a:lnSpc>
            </a:pPr>
            <a:r>
              <a:rPr lang="tr-TR" sz="2800" b="1" dirty="0"/>
              <a:t>Yapay sinir ağları:</a:t>
            </a:r>
            <a:r>
              <a:rPr lang="tr-TR" sz="2800" dirty="0"/>
              <a:t> İnsan beyninin bilgi işleme tekniğinden esinlenerek geliştirilmiş bir bilgi işlem teknolojisidir.</a:t>
            </a:r>
          </a:p>
          <a:p>
            <a:pPr fontAlgn="ctr">
              <a:lnSpc>
                <a:spcPct val="90000"/>
              </a:lnSpc>
            </a:pPr>
            <a:r>
              <a:rPr lang="tr-TR" sz="2800" b="1" dirty="0"/>
              <a:t>Doğal dil işleme:</a:t>
            </a:r>
            <a:r>
              <a:rPr lang="tr-TR" sz="2800" dirty="0"/>
              <a:t> Doğal dil ile yazılan cümlelerin bilgisayar tarafından anlaşılır bir hale getirilmesini sağlayan çalışmalardır.</a:t>
            </a:r>
          </a:p>
          <a:p>
            <a:pPr fontAlgn="ctr">
              <a:lnSpc>
                <a:spcPct val="90000"/>
              </a:lnSpc>
            </a:pPr>
            <a:r>
              <a:rPr lang="tr-TR" sz="2800" b="1" dirty="0"/>
              <a:t>Bulanık mantık:</a:t>
            </a:r>
            <a:r>
              <a:rPr lang="tr-TR" sz="2800" dirty="0"/>
              <a:t> Karmaşık ve çok fazla belirsizlik içeren problemleri çözmek için geliştirilmiş insan beyninin (yaklaşık olarak) düşünebilme becerisine dayanan matematiksel modelleme tekniği</a:t>
            </a:r>
            <a:r>
              <a:rPr lang="tr-TR" sz="2400" dirty="0"/>
              <a:t>.</a:t>
            </a:r>
          </a:p>
          <a:p>
            <a:endParaRPr lang="tr-TR" sz="2500" dirty="0"/>
          </a:p>
        </p:txBody>
      </p:sp>
    </p:spTree>
    <p:extLst>
      <p:ext uri="{BB962C8B-B14F-4D97-AF65-F5344CB8AC3E}">
        <p14:creationId xmlns:p14="http://schemas.microsoft.com/office/powerpoint/2010/main" val="1091353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98DD75-FFB2-44DD-93E3-C555E49E92A3}"/>
              </a:ext>
            </a:extLst>
          </p:cNvPr>
          <p:cNvSpPr>
            <a:spLocks noGrp="1"/>
          </p:cNvSpPr>
          <p:nvPr>
            <p:ph type="title"/>
          </p:nvPr>
        </p:nvSpPr>
        <p:spPr>
          <a:xfrm>
            <a:off x="3163358" y="272625"/>
            <a:ext cx="4578562" cy="733213"/>
          </a:xfrm>
        </p:spPr>
        <p:txBody>
          <a:bodyPr>
            <a:normAutofit/>
          </a:bodyPr>
          <a:lstStyle/>
          <a:p>
            <a:r>
              <a:rPr lang="en-US" sz="3600" b="1" dirty="0">
                <a:solidFill>
                  <a:schemeClr val="bg1"/>
                </a:solidFill>
              </a:rPr>
              <a:t>Robot</a:t>
            </a:r>
            <a:r>
              <a:rPr lang="tr-TR" sz="3600" b="1" dirty="0">
                <a:solidFill>
                  <a:schemeClr val="bg1"/>
                </a:solidFill>
              </a:rPr>
              <a:t>İ</a:t>
            </a:r>
            <a:r>
              <a:rPr lang="en-US" sz="3600" b="1" dirty="0">
                <a:solidFill>
                  <a:schemeClr val="bg1"/>
                </a:solidFill>
              </a:rPr>
              <a:t>k (Robotics) :</a:t>
            </a:r>
          </a:p>
        </p:txBody>
      </p:sp>
      <p:sp>
        <p:nvSpPr>
          <p:cNvPr id="4" name="Metin Yer Tutucusu 3">
            <a:extLst>
              <a:ext uri="{FF2B5EF4-FFF2-40B4-BE49-F238E27FC236}">
                <a16:creationId xmlns:a16="http://schemas.microsoft.com/office/drawing/2014/main" id="{50B7EB64-0F7C-4DE7-8900-C41CD315D206}"/>
              </a:ext>
            </a:extLst>
          </p:cNvPr>
          <p:cNvSpPr>
            <a:spLocks noGrp="1"/>
          </p:cNvSpPr>
          <p:nvPr>
            <p:ph type="body" sz="half" idx="2"/>
          </p:nvPr>
        </p:nvSpPr>
        <p:spPr>
          <a:xfrm>
            <a:off x="660399" y="1749212"/>
            <a:ext cx="10088881" cy="4052695"/>
          </a:xfrm>
        </p:spPr>
        <p:txBody>
          <a:bodyPr>
            <a:noAutofit/>
          </a:bodyPr>
          <a:lstStyle/>
          <a:p>
            <a:pPr marL="342900" indent="-342900">
              <a:buFont typeface="Arial" panose="020B0604020202020204" pitchFamily="34" charset="0"/>
              <a:buChar char="•"/>
            </a:pPr>
            <a:r>
              <a:rPr lang="en-US" sz="2800" dirty="0"/>
              <a:t> </a:t>
            </a:r>
            <a:r>
              <a:rPr lang="en-US" sz="2800" dirty="0" err="1"/>
              <a:t>İnsanın</a:t>
            </a:r>
            <a:r>
              <a:rPr lang="en-US" sz="2800" dirty="0"/>
              <a:t>, </a:t>
            </a:r>
            <a:r>
              <a:rPr lang="en-US" sz="2800" dirty="0" err="1"/>
              <a:t>hareket</a:t>
            </a:r>
            <a:r>
              <a:rPr lang="en-US" sz="2800" dirty="0"/>
              <a:t> </a:t>
            </a:r>
            <a:r>
              <a:rPr lang="en-US" sz="2800" dirty="0" err="1"/>
              <a:t>kabiliyetinin</a:t>
            </a:r>
            <a:r>
              <a:rPr lang="en-US" sz="2800" dirty="0"/>
              <a:t> </a:t>
            </a:r>
            <a:r>
              <a:rPr lang="en-US" sz="2800" dirty="0" err="1"/>
              <a:t>taklit</a:t>
            </a:r>
            <a:r>
              <a:rPr lang="en-US" sz="2800" dirty="0"/>
              <a:t> </a:t>
            </a:r>
            <a:r>
              <a:rPr lang="en-US" sz="2800" dirty="0" err="1"/>
              <a:t>edilmesini</a:t>
            </a:r>
            <a:r>
              <a:rPr lang="en-US" sz="2800" dirty="0"/>
              <a:t> </a:t>
            </a:r>
            <a:r>
              <a:rPr lang="en-US" sz="2800" dirty="0" err="1"/>
              <a:t>hedeflemektedir</a:t>
            </a:r>
            <a:endParaRPr lang="tr-TR" sz="2800" dirty="0"/>
          </a:p>
          <a:p>
            <a:pPr marL="342900" indent="-342900">
              <a:buFont typeface="Arial" panose="020B0604020202020204" pitchFamily="34" charset="0"/>
              <a:buChar char="•"/>
            </a:pPr>
            <a:r>
              <a:rPr lang="en-US" sz="2800" dirty="0" err="1"/>
              <a:t>İnsanın</a:t>
            </a:r>
            <a:r>
              <a:rPr lang="en-US" sz="2800" dirty="0"/>
              <a:t> </a:t>
            </a:r>
            <a:r>
              <a:rPr lang="en-US" sz="2800" dirty="0" err="1"/>
              <a:t>gördüğü</a:t>
            </a:r>
            <a:r>
              <a:rPr lang="en-US" sz="2800" dirty="0"/>
              <a:t> </a:t>
            </a:r>
            <a:r>
              <a:rPr lang="en-US" sz="2800" dirty="0" err="1"/>
              <a:t>dokunduğu</a:t>
            </a:r>
            <a:r>
              <a:rPr lang="en-US" sz="2800" dirty="0"/>
              <a:t> </a:t>
            </a:r>
            <a:r>
              <a:rPr lang="en-US" sz="2800" dirty="0" err="1"/>
              <a:t>hissettiği</a:t>
            </a:r>
            <a:r>
              <a:rPr lang="en-US" sz="2800" dirty="0"/>
              <a:t> </a:t>
            </a:r>
            <a:r>
              <a:rPr lang="en-US" sz="2800" dirty="0" err="1"/>
              <a:t>tüm</a:t>
            </a:r>
            <a:r>
              <a:rPr lang="en-US" sz="2800" dirty="0"/>
              <a:t> </a:t>
            </a:r>
            <a:r>
              <a:rPr lang="en-US" sz="2800" dirty="0" err="1"/>
              <a:t>verileri</a:t>
            </a:r>
            <a:r>
              <a:rPr lang="en-US" sz="2800" dirty="0"/>
              <a:t> </a:t>
            </a:r>
            <a:r>
              <a:rPr lang="en-US" sz="2800" dirty="0" err="1"/>
              <a:t>bilgisayarlar</a:t>
            </a:r>
            <a:r>
              <a:rPr lang="en-US" sz="2800" dirty="0"/>
              <a:t>, </a:t>
            </a:r>
            <a:r>
              <a:rPr lang="en-US" sz="2800" dirty="0" err="1"/>
              <a:t>sensörler</a:t>
            </a:r>
            <a:r>
              <a:rPr lang="en-US" sz="2800" dirty="0"/>
              <a:t> </a:t>
            </a:r>
            <a:r>
              <a:rPr lang="en-US" sz="2800" dirty="0" err="1"/>
              <a:t>sayesinde</a:t>
            </a:r>
            <a:r>
              <a:rPr lang="en-US" sz="2800" dirty="0"/>
              <a:t> </a:t>
            </a:r>
            <a:r>
              <a:rPr lang="en-US" sz="2800" dirty="0" err="1"/>
              <a:t>alabilmektedirler</a:t>
            </a:r>
            <a:r>
              <a:rPr lang="en-US" sz="2800" dirty="0"/>
              <a:t>.</a:t>
            </a:r>
            <a:endParaRPr lang="tr-TR" sz="2800" dirty="0"/>
          </a:p>
          <a:p>
            <a:pPr marL="342900" indent="-342900">
              <a:buFont typeface="Arial" panose="020B0604020202020204" pitchFamily="34" charset="0"/>
              <a:buChar char="•"/>
            </a:pPr>
            <a:r>
              <a:rPr lang="en-US" sz="2800" dirty="0"/>
              <a:t>Bu </a:t>
            </a:r>
            <a:r>
              <a:rPr lang="en-US" sz="2800" dirty="0" err="1"/>
              <a:t>sensörlerden</a:t>
            </a:r>
            <a:r>
              <a:rPr lang="en-US" sz="2800" dirty="0"/>
              <a:t> </a:t>
            </a:r>
            <a:r>
              <a:rPr lang="en-US" sz="2800" dirty="0" err="1"/>
              <a:t>gelen</a:t>
            </a:r>
            <a:r>
              <a:rPr lang="en-US" sz="2800" dirty="0"/>
              <a:t> </a:t>
            </a:r>
            <a:r>
              <a:rPr lang="en-US" sz="2800" dirty="0" err="1"/>
              <a:t>bilgiler</a:t>
            </a:r>
            <a:r>
              <a:rPr lang="en-US" sz="2800" dirty="0"/>
              <a:t> </a:t>
            </a:r>
            <a:r>
              <a:rPr lang="en-US" sz="2800" dirty="0" err="1"/>
              <a:t>hızla</a:t>
            </a:r>
            <a:r>
              <a:rPr lang="en-US" sz="2800" dirty="0"/>
              <a:t> </a:t>
            </a:r>
            <a:r>
              <a:rPr lang="en-US" sz="2800" dirty="0" err="1"/>
              <a:t>değerlendirilip</a:t>
            </a:r>
            <a:r>
              <a:rPr lang="en-US" sz="2800" dirty="0"/>
              <a:t> </a:t>
            </a:r>
            <a:r>
              <a:rPr lang="en-US" sz="2800" dirty="0" err="1"/>
              <a:t>en</a:t>
            </a:r>
            <a:r>
              <a:rPr lang="en-US" sz="2800" dirty="0"/>
              <a:t> </a:t>
            </a:r>
            <a:r>
              <a:rPr lang="en-US" sz="2800" dirty="0" err="1"/>
              <a:t>doğru</a:t>
            </a:r>
            <a:r>
              <a:rPr lang="en-US" sz="2800" dirty="0"/>
              <a:t> </a:t>
            </a:r>
            <a:r>
              <a:rPr lang="en-US" sz="2800" dirty="0" err="1"/>
              <a:t>kararın</a:t>
            </a:r>
            <a:r>
              <a:rPr lang="en-US" sz="2800" dirty="0"/>
              <a:t> </a:t>
            </a:r>
            <a:r>
              <a:rPr lang="en-US" sz="2800" dirty="0" err="1"/>
              <a:t>verilmesi</a:t>
            </a:r>
            <a:r>
              <a:rPr lang="en-US" sz="2800" dirty="0"/>
              <a:t> </a:t>
            </a:r>
            <a:r>
              <a:rPr lang="en-US" sz="2800" dirty="0" err="1"/>
              <a:t>ve</a:t>
            </a:r>
            <a:r>
              <a:rPr lang="en-US" sz="2800" dirty="0"/>
              <a:t> </a:t>
            </a:r>
            <a:r>
              <a:rPr lang="en-US" sz="2800" dirty="0" err="1"/>
              <a:t>ona</a:t>
            </a:r>
            <a:r>
              <a:rPr lang="en-US" sz="2800" dirty="0"/>
              <a:t> </a:t>
            </a:r>
            <a:r>
              <a:rPr lang="en-US" sz="2800" dirty="0" err="1"/>
              <a:t>göre</a:t>
            </a:r>
            <a:r>
              <a:rPr lang="en-US" sz="2800" dirty="0"/>
              <a:t> </a:t>
            </a:r>
            <a:r>
              <a:rPr lang="en-US" sz="2800" dirty="0" err="1"/>
              <a:t>vücudun</a:t>
            </a:r>
            <a:r>
              <a:rPr lang="en-US" sz="2800" dirty="0"/>
              <a:t> her </a:t>
            </a:r>
            <a:r>
              <a:rPr lang="en-US" sz="2800" dirty="0" err="1"/>
              <a:t>bir</a:t>
            </a:r>
            <a:r>
              <a:rPr lang="en-US" sz="2800" dirty="0"/>
              <a:t> </a:t>
            </a:r>
            <a:r>
              <a:rPr lang="en-US" sz="2800" dirty="0" err="1"/>
              <a:t>kitlesi</a:t>
            </a:r>
            <a:r>
              <a:rPr lang="en-US" sz="2800" dirty="0"/>
              <a:t> </a:t>
            </a:r>
            <a:r>
              <a:rPr lang="en-US" sz="2800" dirty="0" err="1"/>
              <a:t>için</a:t>
            </a:r>
            <a:r>
              <a:rPr lang="en-US" sz="2800" dirty="0"/>
              <a:t> </a:t>
            </a:r>
            <a:r>
              <a:rPr lang="en-US" sz="2800" dirty="0" err="1"/>
              <a:t>en</a:t>
            </a:r>
            <a:r>
              <a:rPr lang="en-US" sz="2800" dirty="0"/>
              <a:t> </a:t>
            </a:r>
            <a:r>
              <a:rPr lang="en-US" sz="2800" dirty="0" err="1"/>
              <a:t>uygun</a:t>
            </a:r>
            <a:r>
              <a:rPr lang="en-US" sz="2800" dirty="0"/>
              <a:t> </a:t>
            </a:r>
            <a:r>
              <a:rPr lang="en-US" sz="2800" dirty="0" err="1"/>
              <a:t>hareketlerin</a:t>
            </a:r>
            <a:r>
              <a:rPr lang="en-US" sz="2800" dirty="0"/>
              <a:t> </a:t>
            </a:r>
            <a:r>
              <a:rPr lang="en-US" sz="2800" dirty="0" err="1"/>
              <a:t>yaptırılması</a:t>
            </a:r>
            <a:r>
              <a:rPr lang="en-US" sz="2800" dirty="0"/>
              <a:t> </a:t>
            </a:r>
            <a:r>
              <a:rPr lang="en-US" sz="2800" dirty="0" err="1"/>
              <a:t>sağlan</a:t>
            </a:r>
            <a:r>
              <a:rPr lang="tr-TR" sz="2800" dirty="0" err="1"/>
              <a:t>ır</a:t>
            </a:r>
            <a:r>
              <a:rPr lang="tr-TR" sz="2800" dirty="0"/>
              <a:t>.</a:t>
            </a:r>
            <a:endParaRPr lang="en-US" sz="2800" dirty="0"/>
          </a:p>
          <a:p>
            <a:pPr marL="342900" indent="-342900">
              <a:buFont typeface="Arial" panose="020B0604020202020204" pitchFamily="34" charset="0"/>
              <a:buChar char="•"/>
            </a:pPr>
            <a:endParaRPr lang="tr-TR" sz="2800" dirty="0"/>
          </a:p>
          <a:p>
            <a:pPr marL="342900" indent="-342900">
              <a:buFont typeface="Arial" panose="020B0604020202020204" pitchFamily="34" charset="0"/>
              <a:buChar char="•"/>
            </a:pPr>
            <a:endParaRPr lang="tr-TR" sz="2800" dirty="0"/>
          </a:p>
        </p:txBody>
      </p:sp>
    </p:spTree>
    <p:extLst>
      <p:ext uri="{BB962C8B-B14F-4D97-AF65-F5344CB8AC3E}">
        <p14:creationId xmlns:p14="http://schemas.microsoft.com/office/powerpoint/2010/main" val="1053709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zay">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5274BF-C111-4B7A-8D90-F7666D37C131}">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9310845B-7F19-4A9A-BEE4-BEF0501E1A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F1DF1E-36E3-406C-8CF7-DB13BB6470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1085</Words>
  <Application>Microsoft Office PowerPoint</Application>
  <PresentationFormat>Geniş ekran</PresentationFormat>
  <Paragraphs>133</Paragraphs>
  <Slides>34</Slides>
  <Notes>2</Notes>
  <HiddenSlides>0</HiddenSlides>
  <MMClips>3</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34</vt:i4>
      </vt:variant>
    </vt:vector>
  </HeadingPairs>
  <TitlesOfParts>
    <vt:vector size="42" baseType="lpstr">
      <vt:lpstr>Arial</vt:lpstr>
      <vt:lpstr>Calibri</vt:lpstr>
      <vt:lpstr>Calibri Light</vt:lpstr>
      <vt:lpstr>Helvetica Neue</vt:lpstr>
      <vt:lpstr>medium-content-sans-serif-font</vt:lpstr>
      <vt:lpstr>medium-content-serif-font</vt:lpstr>
      <vt:lpstr>Wingdings</vt:lpstr>
      <vt:lpstr>Uzay</vt:lpstr>
      <vt:lpstr>GÜNÜMÜZ TRENDİ: YAPAY ZEKA</vt:lpstr>
      <vt:lpstr>YAPAY ZEKANIN TARİHÇESİ</vt:lpstr>
      <vt:lpstr>PowerPoint Sunusu</vt:lpstr>
      <vt:lpstr>PowerPoint Sunusu</vt:lpstr>
      <vt:lpstr>YAPAY ZEKA NEDİR?</vt:lpstr>
      <vt:lpstr>PowerPoint Sunusu</vt:lpstr>
      <vt:lpstr>PowerPoint Sunusu</vt:lpstr>
      <vt:lpstr>YAPAY ZEKA ALT DALLARI </vt:lpstr>
      <vt:lpstr>Robotİk (Robotics) :</vt:lpstr>
      <vt:lpstr>PowerPoint Sunusu</vt:lpstr>
      <vt:lpstr>BİLGİSAYARLI GÖRÜ(COMPUTER VİSİON)</vt:lpstr>
      <vt:lpstr>PowerPoint Sunusu</vt:lpstr>
      <vt:lpstr>PowerPoint Sunusu</vt:lpstr>
      <vt:lpstr>Doğal Dİl İşleme (Natural Language Processing)</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cnn</vt:lpstr>
      <vt:lpstr>PowerPoint Sunusu</vt:lpstr>
      <vt:lpstr>PowerPoint Sunusu</vt:lpstr>
      <vt:lpstr>PowerPoint Sunusu</vt:lpstr>
      <vt:lpstr>PowerPoint Sunusu</vt:lpstr>
      <vt:lpstr>PowerPoint Sunusu</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2019-10-30T13:21:52Z</dcterms:created>
  <dcterms:modified xsi:type="dcterms:W3CDTF">2019-10-30T13:28:03Z</dcterms:modified>
</cp:coreProperties>
</file>